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62" r:id="rId5"/>
    <p:sldId id="263" r:id="rId6"/>
    <p:sldId id="341" r:id="rId7"/>
    <p:sldId id="282" r:id="rId8"/>
    <p:sldId id="279" r:id="rId9"/>
    <p:sldId id="264" r:id="rId10"/>
    <p:sldId id="308" r:id="rId11"/>
    <p:sldId id="344" r:id="rId12"/>
    <p:sldId id="277" r:id="rId13"/>
    <p:sldId id="342" r:id="rId14"/>
    <p:sldId id="343" r:id="rId15"/>
    <p:sldId id="309" r:id="rId16"/>
    <p:sldId id="311" r:id="rId17"/>
    <p:sldId id="345" r:id="rId18"/>
    <p:sldId id="346" r:id="rId19"/>
    <p:sldId id="313" r:id="rId20"/>
    <p:sldId id="347" r:id="rId21"/>
    <p:sldId id="315" r:id="rId22"/>
    <p:sldId id="265" r:id="rId23"/>
    <p:sldId id="316" r:id="rId24"/>
    <p:sldId id="318" r:id="rId25"/>
    <p:sldId id="319" r:id="rId26"/>
    <p:sldId id="378" r:id="rId27"/>
    <p:sldId id="321" r:id="rId28"/>
    <p:sldId id="323" r:id="rId29"/>
    <p:sldId id="322" r:id="rId30"/>
    <p:sldId id="325" r:id="rId31"/>
    <p:sldId id="326" r:id="rId32"/>
    <p:sldId id="327" r:id="rId33"/>
    <p:sldId id="379" r:id="rId34"/>
    <p:sldId id="328" r:id="rId35"/>
    <p:sldId id="380" r:id="rId36"/>
    <p:sldId id="329" r:id="rId37"/>
    <p:sldId id="330" r:id="rId38"/>
    <p:sldId id="331" r:id="rId39"/>
    <p:sldId id="332" r:id="rId40"/>
    <p:sldId id="333" r:id="rId41"/>
    <p:sldId id="381" r:id="rId42"/>
    <p:sldId id="382" r:id="rId43"/>
    <p:sldId id="383" r:id="rId44"/>
    <p:sldId id="384" r:id="rId45"/>
    <p:sldId id="385" r:id="rId46"/>
    <p:sldId id="266" r:id="rId47"/>
    <p:sldId id="335" r:id="rId48"/>
    <p:sldId id="386" r:id="rId49"/>
  </p:sldIdLst>
  <p:sldSz cx="12192000" cy="6858000"/>
  <p:notesSz cx="6858000" cy="9144000"/>
  <p:defaultTextStyle>
    <a:defPPr>
      <a:defRPr lang="zh-CN"/>
    </a:defPPr>
    <a:lvl1pPr marL="0" lvl="0" indent="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5930" lvl="1"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3130" lvl="2"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0330" lvl="3"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7530" lvl="4"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AA2BA"/>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45"/>
    <p:restoredTop sz="94715"/>
  </p:normalViewPr>
  <p:slideViewPr>
    <p:cSldViewPr snapToGrid="0" snapToObjects="1" showGuides="1">
      <p:cViewPr varScale="1">
        <p:scale>
          <a:sx n="50" d="100"/>
          <a:sy n="50" d="100"/>
        </p:scale>
        <p:origin x="-84" y="-558"/>
      </p:cViewPr>
      <p:guideLst>
        <p:guide orient="horz" pos="2173"/>
        <p:guide pos="3840"/>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2" Type="http://schemas.openxmlformats.org/officeDocument/2006/relationships/tableStyles" Target="tableStyles.xml"/><Relationship Id="rId51" Type="http://schemas.openxmlformats.org/officeDocument/2006/relationships/viewProps" Target="viewProps.xml"/><Relationship Id="rId50" Type="http://schemas.openxmlformats.org/officeDocument/2006/relationships/presProps" Target="presProps.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8.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二级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三级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四级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五级</a:t>
            </a: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幻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p>
            <a:pPr lvl="0" algn="r" fontAlgn="base"/>
            <a:fld id="{9A0DB2DC-4C9A-4742-B13C-FB6460FD3503}" type="slidenum">
              <a:rPr lang="zh-CN" altLang="en-US" sz="1200" strike="noStrike" noProof="1" dirty="0">
                <a:latin typeface="Calibri" panose="020F0502020204030204" pitchFamily="34" charset="0"/>
                <a:ea typeface="宋体" panose="02010600030101010101" pitchFamily="2" charset="-122"/>
                <a:cs typeface="+mn-cs"/>
              </a:rPr>
            </a:fld>
            <a:endParaRPr lang="zh-CN" altLang="en-US" sz="1200" strike="noStrike" noProof="1" dirty="0">
              <a:latin typeface="Calibri" panose="020F0502020204030204" pitchFamily="34" charset="0"/>
            </a:endParaRPr>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幻灯片图像占位符 1"/>
          <p:cNvSpPr>
            <a:spLocks noGrp="1" noRot="1" noChangeAspect="1"/>
          </p:cNvSpPr>
          <p:nvPr>
            <p:ph type="sldImg"/>
          </p:nvPr>
        </p:nvSpPr>
        <p:spPr>
          <a:ln>
            <a:solidFill>
              <a:srgbClr val="000000"/>
            </a:solidFill>
            <a:miter/>
          </a:ln>
        </p:spPr>
      </p:sp>
      <p:sp>
        <p:nvSpPr>
          <p:cNvPr id="19458" name="备注占位符 2"/>
          <p:cNvSpPr>
            <a:spLocks noGrp="1"/>
          </p:cNvSpPr>
          <p:nvPr>
            <p:ph type="body"/>
          </p:nvPr>
        </p:nvSpPr>
        <p:spPr>
          <a:noFill/>
          <a:ln>
            <a:noFill/>
          </a:ln>
        </p:spPr>
        <p:txBody>
          <a:bodyPr wrap="square" lIns="91440" tIns="45720" rIns="91440" bIns="45720" anchor="t"/>
          <a:p>
            <a:pPr lvl="0">
              <a:spcBef>
                <a:spcPct val="0"/>
              </a:spcBef>
            </a:pPr>
            <a:endParaRPr lang="zh-CN" altLang="en-US" dirty="0"/>
          </a:p>
        </p:txBody>
      </p:sp>
      <p:sp>
        <p:nvSpPr>
          <p:cNvPr id="19459" name="幻灯片编号占位符 3"/>
          <p:cNvSpPr txBox="1">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indent="0" algn="r"/>
            <a:fld id="{9A0DB2DC-4C9A-4742-B13C-FB6460FD3503}" type="slidenum">
              <a:rPr lang="zh-CN" altLang="en-US" sz="1200" dirty="0">
                <a:latin typeface="Calibri" panose="020F0502020204030204" pitchFamily="34" charset="0"/>
                <a:ea typeface="宋体" panose="02010600030101010101" pitchFamily="2" charset="-122"/>
              </a:rPr>
            </a:fld>
            <a:endParaRPr lang="zh-CN" altLang="en-US" sz="1200" dirty="0">
              <a:latin typeface="Calibri" panose="020F050202020403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标题幻灯片">
    <p:bg>
      <p:bgPr>
        <a:solidFill>
          <a:srgbClr val="AACED2"/>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标题幻灯片">
    <p:bg>
      <p:bgPr>
        <a:solidFill>
          <a:srgbClr val="009FB8"/>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标题幻灯片">
    <p:bg>
      <p:bgPr>
        <a:solidFill>
          <a:srgbClr val="FFBBB3"/>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3" name="文本占位符 7"/>
          <p:cNvSpPr>
            <a:spLocks noGrp="1"/>
          </p:cNvSpPr>
          <p:nvPr>
            <p:ph type="body" sz="quarter" idx="13"/>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4" name="图片占位符 8"/>
          <p:cNvSpPr>
            <a:spLocks noGrp="1"/>
          </p:cNvSpPr>
          <p:nvPr>
            <p:ph type="pic" sz="quarter" idx="14"/>
          </p:nvPr>
        </p:nvSpPr>
        <p:spPr>
          <a:xfrm>
            <a:off x="376768" y="5989475"/>
            <a:ext cx="1960033" cy="533400"/>
          </a:xfrm>
          <a:prstGeom prst="rect">
            <a:avLst/>
          </a:prstGeom>
        </p:spPr>
        <p:txBody>
          <a:bodyPr vert="horz" anchor="ctr"/>
          <a:lstStyle>
            <a:lvl1pPr marL="0" indent="0" algn="ctr">
              <a:buNone/>
              <a:defRPr sz="1600" b="1"/>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zh-CN" altLang="en-US" sz="1600" b="1" i="0" u="none" strike="noStrike" kern="1200" cap="none" spc="0" normalizeH="0" baseline="0" noProof="0" dirty="0" smtClean="0">
                <a:ln>
                  <a:noFill/>
                </a:ln>
                <a:solidFill>
                  <a:schemeClr val="tx1"/>
                </a:solidFill>
                <a:effectLst/>
                <a:uLnTx/>
                <a:uFillTx/>
                <a:latin typeface="+mn-lt"/>
                <a:ea typeface="+mn-ea"/>
                <a:cs typeface="+mn-cs"/>
              </a:rPr>
              <a:t>单击图标添加图片</a:t>
            </a:r>
            <a:endParaRPr kumimoji="1" lang="zh-CN" altLang="en-US" sz="1600" b="1"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标题幻灯片">
    <p:bg>
      <p:bgPr>
        <a:solidFill>
          <a:schemeClr val="bg1"/>
        </a:solidFill>
        <a:effectLst/>
      </p:bgPr>
    </p:bg>
    <p:spTree>
      <p:nvGrpSpPr>
        <p:cNvPr id="1" name=""/>
        <p:cNvGrpSpPr/>
        <p:nvPr/>
      </p:nvGrpSpPr>
      <p:grpSpPr>
        <a:xfrm>
          <a:off x="0" y="0"/>
          <a:ext cx="0" cy="0"/>
          <a:chOff x="0" y="0"/>
          <a:chExt cx="0" cy="0"/>
        </a:xfrm>
      </p:grpSpPr>
      <p:sp>
        <p:nvSpPr>
          <p:cNvPr id="2" name="矩形 3"/>
          <p:cNvSpPr/>
          <p:nvPr/>
        </p:nvSpPr>
        <p:spPr>
          <a:xfrm>
            <a:off x="441325" y="760413"/>
            <a:ext cx="1568450" cy="368300"/>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背景图片素材</a:t>
            </a:r>
            <a:endPar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endParaRPr>
          </a:p>
        </p:txBody>
      </p:sp>
      <p:sp>
        <p:nvSpPr>
          <p:cNvPr id="3" name="矩形 4"/>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schemeClr val="tx1">
                  <a:lumMod val="75000"/>
                  <a:lumOff val="25000"/>
                </a:schemeClr>
              </a:solidFill>
              <a:effectLst/>
              <a:uLnTx/>
              <a:uFillTx/>
              <a:latin typeface="Segoe UI Light"/>
              <a:ea typeface="微软雅黑" pitchFamily="34" charset="-122"/>
              <a:cs typeface="Segoe UI Ligh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2" name="矩形 5"/>
          <p:cNvSpPr/>
          <p:nvPr/>
        </p:nvSpPr>
        <p:spPr>
          <a:xfrm>
            <a:off x="441325" y="760413"/>
            <a:ext cx="661988" cy="37941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标注</a:t>
            </a:r>
            <a:endParaRPr kumimoji="0" lang="zh-CN" altLang="en-US" sz="18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p:txBody>
      </p:sp>
      <p:sp>
        <p:nvSpPr>
          <p:cNvPr id="3" name="矩形 10"/>
          <p:cNvSpPr/>
          <p:nvPr/>
        </p:nvSpPr>
        <p:spPr>
          <a:xfrm>
            <a:off x="2573338" y="760413"/>
            <a:ext cx="1401763" cy="3452813"/>
          </a:xfrm>
          <a:prstGeom prst="rect">
            <a:avLst/>
          </a:prstGeom>
        </p:spPr>
        <p:txBody>
          <a:bodyPr wrap="square">
            <a:spAutoFit/>
          </a:bodyPr>
          <a:lstStyle/>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字体使用 </a:t>
            </a: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行距</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背景图片出处</a:t>
            </a: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声明</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p:txBody>
      </p:sp>
      <p:sp>
        <p:nvSpPr>
          <p:cNvPr id="14340" name="矩形 11"/>
          <p:cNvSpPr/>
          <p:nvPr/>
        </p:nvSpPr>
        <p:spPr>
          <a:xfrm>
            <a:off x="4152900" y="760413"/>
            <a:ext cx="7073900" cy="4238625"/>
          </a:xfrm>
          <a:prstGeom prst="rect">
            <a:avLst/>
          </a:prstGeom>
          <a:noFill/>
          <a:ln w="9525">
            <a:noFill/>
          </a:ln>
        </p:spPr>
        <p:txBody>
          <a:bodyPr wrap="square" anchor="t">
            <a:spAutoFit/>
          </a:bodyPr>
          <a:p>
            <a:pPr lvl="0" indent="0">
              <a:lnSpc>
                <a:spcPct val="130000"/>
              </a:lnSpc>
            </a:pPr>
            <a:r>
              <a:rPr lang="zh-CN" altLang="en-US" sz="1400" dirty="0">
                <a:solidFill>
                  <a:srgbClr val="FFFFFF"/>
                </a:solidFill>
                <a:latin typeface="Segoe UI Light"/>
                <a:ea typeface="微软雅黑" pitchFamily="34" charset="-122"/>
              </a:rPr>
              <a:t>英文 </a:t>
            </a:r>
            <a:r>
              <a:rPr lang="en-US" altLang="zh-CN" sz="1400">
                <a:solidFill>
                  <a:srgbClr val="FFFFFF"/>
                </a:solidFill>
                <a:latin typeface="Segoe UI Light"/>
                <a:ea typeface="微软雅黑" pitchFamily="34" charset="-122"/>
              </a:rPr>
              <a:t>Century Gothic</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中文 微软雅黑</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正文 </a:t>
            </a:r>
            <a:r>
              <a:rPr lang="en-US" altLang="zh-CN" sz="1400">
                <a:solidFill>
                  <a:srgbClr val="FFFFFF"/>
                </a:solidFill>
                <a:latin typeface="Segoe UI Light"/>
                <a:ea typeface="微软雅黑" pitchFamily="34" charset="-122"/>
              </a:rPr>
              <a:t>1.3</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en-US" altLang="zh-CN" sz="1400" err="1">
                <a:solidFill>
                  <a:srgbClr val="FFFFFF"/>
                </a:solidFill>
                <a:latin typeface="Segoe UI Light"/>
                <a:ea typeface="微软雅黑" pitchFamily="34" charset="-122"/>
              </a:rPr>
              <a:t>cn.bing.com</a:t>
            </a: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r>
              <a:rPr lang="zh-CN" altLang="en-US" sz="1300" dirty="0">
                <a:solidFill>
                  <a:srgbClr val="FFFFFF"/>
                </a:solidFill>
                <a:latin typeface="Century Gothic" panose="020B0502020202020204" pitchFamily="34" charset="0"/>
                <a:ea typeface="微软雅黑" pitchFamily="34" charset="-122"/>
              </a:rPr>
              <a:t>本网站所提供的任何信息内容（包括但不限于 </a:t>
            </a:r>
            <a:r>
              <a:rPr lang="en-US" altLang="zh-CN" sz="1300">
                <a:solidFill>
                  <a:srgbClr val="FFFFFF"/>
                </a:solidFill>
                <a:latin typeface="Segoe UI Light"/>
                <a:ea typeface="Segoe UI Light"/>
              </a:rPr>
              <a:t>PPT</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模板、</a:t>
            </a:r>
            <a:r>
              <a:rPr lang="en-US" altLang="zh-CN" sz="1300">
                <a:solidFill>
                  <a:srgbClr val="FFFFFF"/>
                </a:solidFill>
                <a:latin typeface="Segoe UI Light"/>
                <a:ea typeface="Segoe UI Light"/>
              </a:rPr>
              <a:t>Word</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文档、</a:t>
            </a:r>
            <a:r>
              <a:rPr lang="en-US" altLang="zh-CN" sz="1300">
                <a:solidFill>
                  <a:srgbClr val="FFFFFF"/>
                </a:solidFill>
                <a:latin typeface="Segoe UI Light"/>
                <a:ea typeface="Segoe UI Light"/>
              </a:rPr>
              <a:t>Excel</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图表、图片素材等）均受</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中华人民共和国著作权法</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信息网络传播权保护条例</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及其他适用的法律法规的保护，未经权利人书面明确授权，信息内容的任何部分</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包括图片或图表</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不得被全部或部分的复制、传播、销售，否则将承担法律责任。</a:t>
            </a:r>
            <a:endParaRPr lang="zh-CN" altLang="en-US" sz="1300" dirty="0">
              <a:solidFill>
                <a:srgbClr val="FFFFFF"/>
              </a:solidFill>
              <a:latin typeface="Century Gothic" panose="020B0502020202020204" pitchFamily="34" charset="0"/>
              <a:ea typeface="微软雅黑" pitchFamily="34" charset="-122"/>
            </a:endParaRPr>
          </a:p>
        </p:txBody>
      </p:sp>
      <p:sp>
        <p:nvSpPr>
          <p:cNvPr id="5" name="矩形 12"/>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prstClr val="white"/>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prstClr val="white"/>
              </a:solidFill>
              <a:effectLst/>
              <a:uLnTx/>
              <a:uFillTx/>
              <a:latin typeface="Segoe UI Light"/>
              <a:ea typeface="微软雅黑" pitchFamily="34" charset="-122"/>
              <a:cs typeface="Segoe UI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标题幻灯片">
    <p:bg>
      <p:bgPr>
        <a:solidFill>
          <a:schemeClr val="bg1"/>
        </a:solidFill>
        <a:effectLst/>
      </p:bgPr>
    </p:bg>
    <p:spTree>
      <p:nvGrpSpPr>
        <p:cNvPr id="1" name=""/>
        <p:cNvGrpSpPr/>
        <p:nvPr/>
      </p:nvGrpSpPr>
      <p:grpSpPr>
        <a:xfrm>
          <a:off x="0" y="0"/>
          <a:ext cx="0" cy="0"/>
          <a:chOff x="0" y="0"/>
          <a:chExt cx="0" cy="0"/>
        </a:xfrm>
      </p:grpSpPr>
      <p:sp>
        <p:nvSpPr>
          <p:cNvPr id="2" name="文本框 6"/>
          <p:cNvSpPr txBox="1"/>
          <p:nvPr/>
        </p:nvSpPr>
        <p:spPr>
          <a:xfrm>
            <a:off x="4448175" y="4459288"/>
            <a:ext cx="3295650" cy="296863"/>
          </a:xfrm>
          <a:prstGeom prst="rect">
            <a:avLst/>
          </a:prstGeom>
          <a:noFill/>
        </p:spPr>
        <p:txBody>
          <a:bodyPr wrap="none" rtlCol="0">
            <a:spAutoFit/>
          </a:bodyP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点击</a:t>
            </a:r>
            <a:r>
              <a:rPr kumimoji="1" lang="en-US" altLang="zh-CN" sz="1335" b="0" i="0" u="none" strike="noStrike" kern="1200" cap="none" spc="0" normalizeH="0" baseline="0" noProof="0" dirty="0" smtClean="0">
                <a:ln>
                  <a:noFill/>
                </a:ln>
                <a:solidFill>
                  <a:srgbClr val="000000"/>
                </a:solidFill>
                <a:effectLst/>
                <a:uLnTx/>
                <a:uFillTx/>
                <a:latin typeface="Segoe UI Light" charset="0"/>
                <a:ea typeface="Segoe UI Light" charset="0"/>
                <a:cs typeface="Segoe UI Light" charset="0"/>
              </a:rPr>
              <a:t>Logo</a:t>
            </a: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获取更多优质模板（放映模式）</a:t>
            </a:r>
            <a:endParaRPr kumimoji="1" lang="zh-CN" altLang="en-US" sz="1335" b="0" i="0" u="none" strike="noStrike" kern="1200" cap="none" spc="0" normalizeH="0" baseline="0" noProof="0" dirty="0">
              <a:ln>
                <a:noFill/>
              </a:ln>
              <a:solidFill>
                <a:srgbClr val="000000"/>
              </a:solidFill>
              <a:effectLst/>
              <a:uLnTx/>
              <a:uFillTx/>
              <a:latin typeface="Century Gothic" panose="020B0502020202020204"/>
              <a:ea typeface="微软雅黑" pitchFamily="34" charset="-122"/>
              <a:cs typeface="+mn-cs"/>
            </a:endParaRPr>
          </a:p>
        </p:txBody>
      </p:sp>
      <p:pic>
        <p:nvPicPr>
          <p:cNvPr id="15363" name="图片 3">
            <a:hlinkClick r:id="rId2"/>
          </p:cNvPr>
          <p:cNvPicPr>
            <a:picLocks noChangeAspect="1"/>
          </p:cNvPicPr>
          <p:nvPr userDrawn="1"/>
        </p:nvPicPr>
        <p:blipFill>
          <a:blip r:embed="rId3"/>
          <a:stretch>
            <a:fillRect/>
          </a:stretch>
        </p:blipFill>
        <p:spPr>
          <a:xfrm>
            <a:off x="4572000" y="3227388"/>
            <a:ext cx="3048000" cy="403225"/>
          </a:xfrm>
          <a:prstGeom prst="rect">
            <a:avLst/>
          </a:prstGeom>
          <a:noFill/>
          <a:ln w="9525">
            <a:noFill/>
          </a:ln>
        </p:spPr>
      </p:pic>
    </p:spTree>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pPr fontAlgn="base"/>
            <a:fld id="{82F288E0-7875-42C4-84C8-98DBBD3BF4D2}"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nvPr>
        </p:nvSpPr>
        <p:spPr>
          <a:xfrm>
            <a:off x="4038600" y="6356350"/>
            <a:ext cx="4114800" cy="365125"/>
          </a:xfrm>
        </p:spPr>
        <p:txBody>
          <a:bodyPr/>
          <a:lstStyle/>
          <a:p>
            <a:pPr fontAlgn="base"/>
            <a:endParaRPr lang="zh-CN" altLang="en-US" strike="noStrike" noProof="1"/>
          </a:p>
        </p:txBody>
      </p:sp>
      <p:sp>
        <p:nvSpPr>
          <p:cNvPr id="4" name="灯片编号占位符 3"/>
          <p:cNvSpPr>
            <a:spLocks noGrp="1"/>
          </p:cNvSpPr>
          <p:nvPr>
            <p:ph type="sldNum" sz="quarter" idx="12"/>
          </p:nvPr>
        </p:nvSpPr>
        <p:spPr>
          <a:xfrm>
            <a:off x="8610600" y="6356350"/>
            <a:ext cx="2743200" cy="365125"/>
          </a:xfrm>
        </p:spPr>
        <p:txBody>
          <a:bodyPr/>
          <a:lstStyle/>
          <a:p>
            <a:pPr fontAlgn="base"/>
            <a:fld id="{7D9BB5D0-35E4-459D-AEF3-FE4D7C45CC19}"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6_标题幻灯片">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rot="9822520">
            <a:off x="3098800" y="4110038"/>
            <a:ext cx="717550"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8"/>
          <p:cNvSpPr/>
          <p:nvPr/>
        </p:nvSpPr>
        <p:spPr>
          <a:xfrm rot="18585722">
            <a:off x="2900363" y="1690688"/>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2"/>
          <p:cNvSpPr/>
          <p:nvPr/>
        </p:nvSpPr>
        <p:spPr>
          <a:xfrm rot="4450317">
            <a:off x="2505075" y="3165475"/>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3"/>
          <p:cNvSpPr/>
          <p:nvPr/>
        </p:nvSpPr>
        <p:spPr>
          <a:xfrm rot="892948">
            <a:off x="1670050" y="2838450"/>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4"/>
          <p:cNvSpPr/>
          <p:nvPr/>
        </p:nvSpPr>
        <p:spPr>
          <a:xfrm rot="4240722">
            <a:off x="2955131" y="3409156"/>
            <a:ext cx="212725" cy="2111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5"/>
          <p:cNvSpPr/>
          <p:nvPr/>
        </p:nvSpPr>
        <p:spPr>
          <a:xfrm rot="3863176">
            <a:off x="2174081" y="2423319"/>
            <a:ext cx="477838" cy="47942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6"/>
          <p:cNvSpPr/>
          <p:nvPr/>
        </p:nvSpPr>
        <p:spPr>
          <a:xfrm rot="187853">
            <a:off x="1162050" y="1758950"/>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7"/>
          <p:cNvSpPr/>
          <p:nvPr/>
        </p:nvSpPr>
        <p:spPr>
          <a:xfrm rot="905749">
            <a:off x="2244725" y="1322388"/>
            <a:ext cx="962025" cy="96202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9322284">
            <a:off x="2044700" y="1701800"/>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42066">
            <a:off x="1017588" y="3789363"/>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20117985">
            <a:off x="3894138" y="1816100"/>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3"/>
          <p:cNvSpPr/>
          <p:nvPr/>
        </p:nvSpPr>
        <p:spPr>
          <a:xfrm rot="905749">
            <a:off x="2446338" y="4637088"/>
            <a:ext cx="958850" cy="9572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矩形 14"/>
          <p:cNvSpPr/>
          <p:nvPr/>
        </p:nvSpPr>
        <p:spPr>
          <a:xfrm rot="19322284">
            <a:off x="4995863" y="52593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9736611">
            <a:off x="3735388" y="4395788"/>
            <a:ext cx="996950" cy="9969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2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1"/>
          <p:cNvSpPr/>
          <p:nvPr/>
        </p:nvSpPr>
        <p:spPr>
          <a:xfrm rot="19896190">
            <a:off x="-847725" y="4392613"/>
            <a:ext cx="3716338" cy="3716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2"/>
          <p:cNvSpPr/>
          <p:nvPr/>
        </p:nvSpPr>
        <p:spPr>
          <a:xfrm rot="21433404">
            <a:off x="1038225" y="3146425"/>
            <a:ext cx="1173163"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3"/>
          <p:cNvSpPr/>
          <p:nvPr/>
        </p:nvSpPr>
        <p:spPr>
          <a:xfrm rot="18900000">
            <a:off x="2965450" y="4498975"/>
            <a:ext cx="561975" cy="5619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4"/>
          <p:cNvSpPr/>
          <p:nvPr/>
        </p:nvSpPr>
        <p:spPr>
          <a:xfrm rot="19462407">
            <a:off x="858838" y="3413125"/>
            <a:ext cx="304800" cy="3048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5"/>
          <p:cNvSpPr/>
          <p:nvPr/>
        </p:nvSpPr>
        <p:spPr>
          <a:xfrm rot="2220555">
            <a:off x="9069388" y="-665162"/>
            <a:ext cx="2601913" cy="26019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rot="20263186">
            <a:off x="10806113" y="58738"/>
            <a:ext cx="2082800" cy="20828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7"/>
          <p:cNvSpPr/>
          <p:nvPr/>
        </p:nvSpPr>
        <p:spPr>
          <a:xfrm rot="20229117">
            <a:off x="7312025" y="557213"/>
            <a:ext cx="561975" cy="56197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rot="20229117">
            <a:off x="10861675" y="2813050"/>
            <a:ext cx="473075" cy="473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3027363" y="5397500"/>
            <a:ext cx="219075" cy="219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9238099">
            <a:off x="11441113" y="5083175"/>
            <a:ext cx="441325" cy="4429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10718800" y="5588000"/>
            <a:ext cx="1790700" cy="1790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9831388" y="6040438"/>
            <a:ext cx="1030288" cy="10287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0567216">
            <a:off x="9228138" y="6149975"/>
            <a:ext cx="265113" cy="2651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20567216">
            <a:off x="11022013" y="4821238"/>
            <a:ext cx="309563" cy="309563"/>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96913" y="33338"/>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1433404">
            <a:off x="-425450" y="-288925"/>
            <a:ext cx="1262063" cy="12620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1181100" y="925513"/>
            <a:ext cx="285750" cy="2857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1310481" y="135731"/>
            <a:ext cx="204788"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文本占位符 7"/>
          <p:cNvSpPr>
            <a:spLocks noGrp="1"/>
          </p:cNvSpPr>
          <p:nvPr>
            <p:ph type="body" sz="quarter" idx="10"/>
          </p:nvPr>
        </p:nvSpPr>
        <p:spPr>
          <a:xfrm>
            <a:off x="1713834"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7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4"/>
          <p:cNvSpPr/>
          <p:nvPr/>
        </p:nvSpPr>
        <p:spPr>
          <a:xfrm rot="9822520">
            <a:off x="8666163" y="4695825"/>
            <a:ext cx="715963"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8585722">
            <a:off x="8467725" y="2278063"/>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矩形 16"/>
          <p:cNvSpPr/>
          <p:nvPr/>
        </p:nvSpPr>
        <p:spPr>
          <a:xfrm rot="4450317">
            <a:off x="8072438" y="3751263"/>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矩形 17"/>
          <p:cNvSpPr/>
          <p:nvPr/>
        </p:nvSpPr>
        <p:spPr>
          <a:xfrm rot="892948">
            <a:off x="7235825" y="3424238"/>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矩形 18"/>
          <p:cNvSpPr/>
          <p:nvPr/>
        </p:nvSpPr>
        <p:spPr>
          <a:xfrm rot="4240722">
            <a:off x="8522494" y="3994944"/>
            <a:ext cx="211138" cy="2127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9" name="矩形 19"/>
          <p:cNvSpPr/>
          <p:nvPr/>
        </p:nvSpPr>
        <p:spPr>
          <a:xfrm rot="3863176">
            <a:off x="7739856" y="3010694"/>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20"/>
          <p:cNvSpPr/>
          <p:nvPr/>
        </p:nvSpPr>
        <p:spPr>
          <a:xfrm rot="187853">
            <a:off x="6727825" y="2346325"/>
            <a:ext cx="669925"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1" name="矩形 21"/>
          <p:cNvSpPr/>
          <p:nvPr/>
        </p:nvSpPr>
        <p:spPr>
          <a:xfrm rot="905749">
            <a:off x="7812088" y="1908175"/>
            <a:ext cx="962025" cy="9636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2"/>
          <p:cNvSpPr/>
          <p:nvPr/>
        </p:nvSpPr>
        <p:spPr>
          <a:xfrm rot="19322284">
            <a:off x="7610475" y="2287588"/>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3"/>
          <p:cNvSpPr/>
          <p:nvPr/>
        </p:nvSpPr>
        <p:spPr>
          <a:xfrm rot="42066">
            <a:off x="6583363" y="4376738"/>
            <a:ext cx="254000"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4" name="矩形 24"/>
          <p:cNvSpPr/>
          <p:nvPr/>
        </p:nvSpPr>
        <p:spPr>
          <a:xfrm rot="20117985">
            <a:off x="9461500" y="2401888"/>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5" name="矩形 25"/>
          <p:cNvSpPr/>
          <p:nvPr/>
        </p:nvSpPr>
        <p:spPr>
          <a:xfrm rot="905749">
            <a:off x="8013700" y="5222875"/>
            <a:ext cx="958850" cy="9588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矩形 26"/>
          <p:cNvSpPr/>
          <p:nvPr/>
        </p:nvSpPr>
        <p:spPr>
          <a:xfrm rot="19322284">
            <a:off x="10561638" y="5845175"/>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矩形 27"/>
          <p:cNvSpPr/>
          <p:nvPr/>
        </p:nvSpPr>
        <p:spPr>
          <a:xfrm rot="19736611">
            <a:off x="9301163" y="4981575"/>
            <a:ext cx="998538" cy="99853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5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6238231" flipH="1">
            <a:off x="9408319" y="4234656"/>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19041346" flipH="1">
            <a:off x="10088563" y="6107113"/>
            <a:ext cx="187325" cy="1873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998715" flipH="1">
            <a:off x="10506075" y="5621338"/>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19250941" flipH="1">
            <a:off x="10179050" y="5688013"/>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628487" flipH="1">
            <a:off x="11164888" y="65928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703810" flipH="1">
            <a:off x="11537950" y="2659063"/>
            <a:ext cx="669925"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985914" flipH="1">
            <a:off x="11072813" y="54149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3014278" flipH="1">
            <a:off x="10200481" y="3586956"/>
            <a:ext cx="1958975" cy="19573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4169379" flipH="1">
            <a:off x="8955088" y="54625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849597" flipH="1">
            <a:off x="10415588" y="6386513"/>
            <a:ext cx="668338" cy="6699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703810" flipH="1">
            <a:off x="10052050" y="3232150"/>
            <a:ext cx="328613" cy="3302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标题幻灯片">
    <p:bg>
      <p:bgPr>
        <a:solidFill>
          <a:schemeClr val="accent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accent2"/>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slide" Target="slide44.xml"/><Relationship Id="rId2" Type="http://schemas.openxmlformats.org/officeDocument/2006/relationships/slide" Target="slide20.xml"/><Relationship Id="rId1" Type="http://schemas.openxmlformats.org/officeDocument/2006/relationships/slide" Target="slide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emf"/></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emf"/></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emf"/><Relationship Id="rId1" Type="http://schemas.openxmlformats.org/officeDocument/2006/relationships/image" Target="../media/image13.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emf"/></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image" Target="../media/image2.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8.png"/><Relationship Id="rId1" Type="http://schemas.openxmlformats.org/officeDocument/2006/relationships/image" Target="../media/image17.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文本框 2"/>
          <p:cNvSpPr txBox="1"/>
          <p:nvPr/>
        </p:nvSpPr>
        <p:spPr>
          <a:xfrm>
            <a:off x="4737100" y="2073275"/>
            <a:ext cx="2727325" cy="1555750"/>
          </a:xfrm>
          <a:prstGeom prst="rect">
            <a:avLst/>
          </a:prstGeom>
          <a:noFill/>
          <a:ln w="9525">
            <a:noFill/>
          </a:ln>
        </p:spPr>
        <p:txBody>
          <a:bodyPr wrap="none" anchor="t">
            <a:spAutoFit/>
          </a:bodyPr>
          <a:p>
            <a:pPr algn="ctr"/>
            <a:r>
              <a:rPr lang="en-US" altLang="zh-CN" sz="4800" b="1">
                <a:solidFill>
                  <a:schemeClr val="accent1"/>
                </a:solidFill>
                <a:latin typeface="微软雅黑" pitchFamily="34" charset="-122"/>
                <a:ea typeface="微软雅黑" pitchFamily="34" charset="-122"/>
              </a:rPr>
              <a:t>Unit One</a:t>
            </a:r>
            <a:endParaRPr lang="en-US" altLang="zh-CN" sz="4800" b="1">
              <a:solidFill>
                <a:schemeClr val="accent1"/>
              </a:solidFill>
              <a:latin typeface="微软雅黑" pitchFamily="34" charset="-122"/>
              <a:ea typeface="微软雅黑" pitchFamily="34" charset="-122"/>
            </a:endParaRPr>
          </a:p>
          <a:p>
            <a:pPr algn="ctr"/>
            <a:endParaRPr lang="en-US" altLang="zh-CN" sz="4800" b="1">
              <a:solidFill>
                <a:schemeClr val="accent1"/>
              </a:solidFill>
              <a:latin typeface="微软雅黑" pitchFamily="34" charset="-122"/>
              <a:ea typeface="微软雅黑" pitchFamily="34" charset="-122"/>
            </a:endParaRPr>
          </a:p>
        </p:txBody>
      </p:sp>
      <p:sp>
        <p:nvSpPr>
          <p:cNvPr id="4" name="文本框 3"/>
          <p:cNvSpPr txBox="1"/>
          <p:nvPr/>
        </p:nvSpPr>
        <p:spPr>
          <a:xfrm>
            <a:off x="1290320" y="3148330"/>
            <a:ext cx="10194290" cy="1014730"/>
          </a:xfrm>
          <a:prstGeom prst="rect">
            <a:avLst/>
          </a:prstGeom>
          <a:solidFill>
            <a:schemeClr val="accent4"/>
          </a:solidFill>
        </p:spPr>
        <p:txBody>
          <a:bodyPr wrap="square" rtlCol="0">
            <a:spAutoFit/>
          </a:bodyPr>
          <a:p>
            <a:pPr marL="742950" lvl="1" indent="-285750" algn="ctr" fontAlgn="base"/>
            <a:r>
              <a:rPr lang="en-US" altLang="zh-CN" sz="6000" b="1" strike="noStrike" noProof="1">
                <a:solidFill>
                  <a:schemeClr val="bg1"/>
                </a:solidFill>
                <a:latin typeface="微软雅黑" pitchFamily="34" charset="-122"/>
                <a:ea typeface="微软雅黑" pitchFamily="34" charset="-122"/>
                <a:cs typeface="+mn-cs"/>
              </a:rPr>
              <a:t>Famous Art in the World</a:t>
            </a:r>
            <a:endParaRPr lang="en-US" altLang="zh-CN" sz="6000" b="1" strike="noStrike" noProof="1">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According to the chart above, discuss the following questions with your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partner.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960" y="1996440"/>
            <a:ext cx="10191750" cy="553085"/>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sz="2000">
                <a:latin typeface="Times New Roman" panose="02020603050405020304" pitchFamily="18" charset="0"/>
                <a:ea typeface="宋体" panose="02010600030101010101" pitchFamily="2" charset="-122"/>
                <a:cs typeface="Times New Roman" panose="02020603050405020304" pitchFamily="18" charset="0"/>
              </a:rPr>
              <a:t>1. What are the similarities you can find in the lives of Vincent Van Gogh and Michael Jackson?</a:t>
            </a:r>
            <a:endParaRPr sz="200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1" name="文本框 10"/>
          <p:cNvSpPr txBox="1"/>
          <p:nvPr/>
        </p:nvSpPr>
        <p:spPr>
          <a:xfrm>
            <a:off x="1534795" y="3012758"/>
            <a:ext cx="8083550" cy="222313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Some similarities can be found in the liives of Vincent Van Gogh and Michael Jackson, although they are famous in different arts. Firstly, they were all from ordinary families. Secondly, they are one of the top artists in their own fields. Thirdly, both of them ran up against the enormous difficulties in their life. Fourthly, they harbored infinite enthusiasm in the arts they loved.</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According to the chart above, discuss the following questions with your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partner.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960" y="1996440"/>
            <a:ext cx="10191750" cy="506730"/>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a:ea typeface="宋体" panose="02010600030101010101" pitchFamily="2" charset="-122"/>
              </a:rPr>
              <a:t>2. What are the differences you can find in the lives of Vincent Van Gogh and Michael Jackson?</a:t>
            </a:r>
            <a:endParaRPr>
              <a:ea typeface="宋体" panose="02010600030101010101" pitchFamily="2" charset="-122"/>
            </a:endParaRPr>
          </a:p>
        </p:txBody>
      </p:sp>
      <p:sp>
        <p:nvSpPr>
          <p:cNvPr id="11" name="文本框 10"/>
          <p:cNvSpPr txBox="1"/>
          <p:nvPr/>
        </p:nvSpPr>
        <p:spPr>
          <a:xfrm>
            <a:off x="1534795" y="3012758"/>
            <a:ext cx="8083550" cy="16141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Some differences between them are obvious, including different family background,</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different growing tracks, different fields of art; different ways in ending their lives, and so on.</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According to the chart above, discuss the following questions with your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partner.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960" y="1996440"/>
            <a:ext cx="11054715" cy="1014730"/>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sz="2000">
                <a:latin typeface="Times New Roman" panose="02020603050405020304" pitchFamily="18" charset="0"/>
                <a:ea typeface="宋体" panose="02010600030101010101" pitchFamily="2" charset="-122"/>
                <a:cs typeface="Times New Roman" panose="02020603050405020304" pitchFamily="18" charset="0"/>
              </a:rPr>
              <a:t>3. By the similarities and differences you have found, hold a discussion on their attitudes</a:t>
            </a:r>
            <a:endParaRPr sz="2000">
              <a:latin typeface="Times New Roman" panose="02020603050405020304" pitchFamily="18" charset="0"/>
              <a:ea typeface="宋体" panose="02010600030101010101" pitchFamily="2" charset="-122"/>
              <a:cs typeface="Times New Roman" panose="02020603050405020304" pitchFamily="18" charset="0"/>
            </a:endParaRPr>
          </a:p>
          <a:p>
            <a:pPr algn="just">
              <a:lnSpc>
                <a:spcPct val="150000"/>
              </a:lnSpc>
            </a:pPr>
            <a:r>
              <a:rPr sz="2000">
                <a:latin typeface="Times New Roman" panose="02020603050405020304" pitchFamily="18" charset="0"/>
                <a:ea typeface="宋体" panose="02010600030101010101" pitchFamily="2" charset="-122"/>
                <a:cs typeface="Times New Roman" panose="02020603050405020304" pitchFamily="18" charset="0"/>
              </a:rPr>
              <a:t>towards arts.</a:t>
            </a:r>
            <a:endParaRPr sz="200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1" name="文本框 10"/>
          <p:cNvSpPr txBox="1"/>
          <p:nvPr/>
        </p:nvSpPr>
        <p:spPr>
          <a:xfrm>
            <a:off x="1606550" y="3282633"/>
            <a:ext cx="8083550" cy="13093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No matter how difficult their lives are, they still held infinite enthusiasm in the arts they loved.</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577850" y="1805305"/>
            <a:ext cx="10861675" cy="4659630"/>
          </a:xfrm>
          <a:prstGeom prst="rect">
            <a:avLst/>
          </a:prstGeom>
          <a:noFill/>
          <a:ln w="9525">
            <a:noFill/>
          </a:ln>
        </p:spPr>
        <p:txBody>
          <a:bodyPr wrap="square" anchor="t">
            <a:spAutoFit/>
          </a:bodyPr>
          <a:p>
            <a:pPr algn="just">
              <a:lnSpc>
                <a:spcPct val="110000"/>
              </a:lnSpc>
            </a:pPr>
            <a:r>
              <a:t>1. </a:t>
            </a:r>
            <a:r>
              <a:rPr u="sng"/>
              <a:t>                            </a:t>
            </a:r>
            <a:r>
              <a:t>,  </a:t>
            </a:r>
            <a:r>
              <a:rPr u="sng"/>
              <a:t>                                                </a:t>
            </a:r>
            <a:r>
              <a:t>,and </a:t>
            </a:r>
            <a:r>
              <a:rPr u="sng"/>
              <a:t>                                              </a:t>
            </a:r>
            <a:r>
              <a:t>are the three</a:t>
            </a:r>
          </a:p>
          <a:p>
            <a:pPr algn="just">
              <a:lnSpc>
                <a:spcPct val="110000"/>
              </a:lnSpc>
            </a:pPr>
            <a:r>
              <a:t>oldest dramatic art forms in the world.</a:t>
            </a:r>
          </a:p>
          <a:p>
            <a:pPr algn="just">
              <a:lnSpc>
                <a:spcPct val="110000"/>
              </a:lnSpc>
            </a:pPr>
          </a:p>
          <a:p>
            <a:pPr algn="just">
              <a:lnSpc>
                <a:spcPct val="110000"/>
              </a:lnSpc>
            </a:pPr>
            <a:r>
              <a:rPr lang="en-US"/>
              <a:t>2. </a:t>
            </a:r>
            <a:r>
              <a:t>Accompanied by traditional musical instruments like  </a:t>
            </a:r>
            <a:r>
              <a:rPr u="sng"/>
              <a:t>                        </a:t>
            </a:r>
            <a:r>
              <a:t> ,   </a:t>
            </a:r>
            <a:r>
              <a:rPr u="sng"/>
              <a:t>                     </a:t>
            </a:r>
            <a:r>
              <a:rPr lang="en-US" u="sng"/>
              <a:t>,</a:t>
            </a:r>
            <a:r>
              <a:t>and  </a:t>
            </a:r>
            <a:r>
              <a:rPr u="sng"/>
              <a:t>               </a:t>
            </a:r>
            <a:r>
              <a:t>, actors present unique melodies.</a:t>
            </a:r>
          </a:p>
          <a:p>
            <a:pPr algn="just">
              <a:lnSpc>
                <a:spcPct val="110000"/>
              </a:lnSpc>
            </a:pPr>
          </a:p>
          <a:p>
            <a:pPr algn="just">
              <a:lnSpc>
                <a:spcPct val="110000"/>
              </a:lnSpc>
            </a:pPr>
            <a:r>
              <a:t>3. Chinese opera has evolved into many different regional varieties based on local traits and</a:t>
            </a:r>
          </a:p>
          <a:p>
            <a:pPr algn="just">
              <a:lnSpc>
                <a:spcPct val="110000"/>
              </a:lnSpc>
            </a:pPr>
            <a:r>
              <a:t>accents, for example,</a:t>
            </a:r>
            <a:r>
              <a:rPr u="sng"/>
              <a:t>                                       </a:t>
            </a:r>
            <a:r>
              <a:t>originated around Jiangsu Province, one of the</a:t>
            </a:r>
          </a:p>
          <a:p>
            <a:pPr algn="just">
              <a:lnSpc>
                <a:spcPct val="110000"/>
              </a:lnSpc>
            </a:pPr>
            <a:r>
              <a:t>World Oral and Intangible Heritages. </a:t>
            </a:r>
            <a:r>
              <a:rPr u="sng"/>
              <a:t>                                    </a:t>
            </a:r>
            <a:r>
              <a:t> from Shaanxi, known for its loudness and</a:t>
            </a:r>
          </a:p>
          <a:p>
            <a:pPr algn="just">
              <a:lnSpc>
                <a:spcPct val="110000"/>
              </a:lnSpc>
            </a:pPr>
            <a:r>
              <a:t>wildness, and </a:t>
            </a:r>
            <a:r>
              <a:rPr u="sng"/>
              <a:t>                         </a:t>
            </a:r>
            <a:r>
              <a:t> , </a:t>
            </a:r>
            <a:r>
              <a:rPr u="sng"/>
              <a:t>                        </a:t>
            </a:r>
            <a:r>
              <a:t> , and</a:t>
            </a:r>
            <a:r>
              <a:rPr u="sng"/>
              <a:t>                                     </a:t>
            </a:r>
            <a:r>
              <a:t> are all</a:t>
            </a:r>
          </a:p>
          <a:p>
            <a:pPr algn="just">
              <a:lnSpc>
                <a:spcPct val="110000"/>
              </a:lnSpc>
            </a:pPr>
            <a:r>
              <a:t>very enjoyable. </a:t>
            </a:r>
            <a:r>
              <a:rPr u="sng"/>
              <a:t>                                  </a:t>
            </a:r>
            <a:r>
              <a:t>, the best-known Chinese opera style, was formed</a:t>
            </a:r>
          </a:p>
          <a:p>
            <a:pPr algn="just">
              <a:lnSpc>
                <a:spcPct val="110000"/>
              </a:lnSpc>
            </a:pPr>
            <a:r>
              <a:t>from the mingling of these regional styles.</a:t>
            </a:r>
          </a:p>
          <a:p>
            <a:pPr algn="just">
              <a:lnSpc>
                <a:spcPct val="110000"/>
              </a:lnSpc>
            </a:pPr>
          </a:p>
          <a:p>
            <a:pPr algn="just">
              <a:lnSpc>
                <a:spcPct val="110000"/>
              </a:lnSpc>
            </a:pPr>
            <a:r>
              <a:t>4. To practice Chinese calligraphy requires the basic tools of “four treasures of study”:  </a:t>
            </a:r>
            <a:r>
              <a:rPr u="sng"/>
              <a:t>                       </a:t>
            </a:r>
            <a:r>
              <a:t> ,</a:t>
            </a:r>
          </a:p>
          <a:p>
            <a:pPr algn="just">
              <a:lnSpc>
                <a:spcPct val="110000"/>
              </a:lnSpc>
            </a:pPr>
            <a:r>
              <a:rPr u="sng"/>
              <a:t>                                </a:t>
            </a:r>
            <a:r>
              <a:t>,    </a:t>
            </a:r>
            <a:r>
              <a:rPr u="sng"/>
              <a:t>                                          </a:t>
            </a:r>
            <a:r>
              <a:t>, and    </a:t>
            </a:r>
            <a:r>
              <a:rPr u="sng"/>
              <a:t>                                         </a:t>
            </a:r>
            <a:r>
              <a:t> .</a:t>
            </a: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Passage Four, and fill in the following blanks.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957580" y="1805305"/>
            <a:ext cx="2119630" cy="368300"/>
          </a:xfrm>
          <a:prstGeom prst="rect">
            <a:avLst/>
          </a:prstGeom>
          <a:noFill/>
        </p:spPr>
        <p:txBody>
          <a:bodyPr wrap="square" rtlCol="0">
            <a:spAutoFit/>
          </a:bodyPr>
          <a:p>
            <a:r>
              <a:rPr lang="zh-CN" altLang="en-US">
                <a:solidFill>
                  <a:srgbClr val="FF0000"/>
                </a:solidFill>
              </a:rPr>
              <a:t>Chinese opera</a:t>
            </a:r>
            <a:endParaRPr lang="zh-CN" altLang="en-US">
              <a:solidFill>
                <a:srgbClr val="FF0000"/>
              </a:solidFill>
            </a:endParaRPr>
          </a:p>
        </p:txBody>
      </p:sp>
      <p:sp>
        <p:nvSpPr>
          <p:cNvPr id="3" name="文本框 2"/>
          <p:cNvSpPr txBox="1"/>
          <p:nvPr/>
        </p:nvSpPr>
        <p:spPr>
          <a:xfrm>
            <a:off x="3529330" y="1805305"/>
            <a:ext cx="2540000" cy="368300"/>
          </a:xfrm>
          <a:prstGeom prst="rect">
            <a:avLst/>
          </a:prstGeom>
          <a:noFill/>
        </p:spPr>
        <p:txBody>
          <a:bodyPr wrap="square" rtlCol="0" anchor="t">
            <a:spAutoFit/>
          </a:bodyPr>
          <a:p>
            <a:r>
              <a:rPr lang="zh-CN" altLang="en-US">
                <a:solidFill>
                  <a:srgbClr val="FF0000"/>
                </a:solidFill>
              </a:rPr>
              <a:t>Greece tragic-comedy</a:t>
            </a:r>
            <a:endParaRPr lang="zh-CN" altLang="en-US">
              <a:solidFill>
                <a:srgbClr val="FF0000"/>
              </a:solidFill>
            </a:endParaRPr>
          </a:p>
        </p:txBody>
      </p:sp>
      <p:sp>
        <p:nvSpPr>
          <p:cNvPr id="4" name="文本框 3"/>
          <p:cNvSpPr txBox="1"/>
          <p:nvPr/>
        </p:nvSpPr>
        <p:spPr>
          <a:xfrm>
            <a:off x="6869430" y="1805305"/>
            <a:ext cx="2540000" cy="368300"/>
          </a:xfrm>
          <a:prstGeom prst="rect">
            <a:avLst/>
          </a:prstGeom>
          <a:noFill/>
        </p:spPr>
        <p:txBody>
          <a:bodyPr wrap="square" rtlCol="0" anchor="t">
            <a:spAutoFit/>
          </a:bodyPr>
          <a:p>
            <a:r>
              <a:rPr lang="zh-CN" altLang="en-US">
                <a:solidFill>
                  <a:srgbClr val="FF0000"/>
                </a:solidFill>
              </a:rPr>
              <a:t>Indian Sanskrit Opera</a:t>
            </a:r>
            <a:endParaRPr lang="zh-CN" altLang="en-US">
              <a:solidFill>
                <a:srgbClr val="FF0000"/>
              </a:solidFill>
            </a:endParaRPr>
          </a:p>
        </p:txBody>
      </p:sp>
      <p:sp>
        <p:nvSpPr>
          <p:cNvPr id="5" name="文本框 4"/>
          <p:cNvSpPr txBox="1"/>
          <p:nvPr/>
        </p:nvSpPr>
        <p:spPr>
          <a:xfrm>
            <a:off x="6869430" y="2713990"/>
            <a:ext cx="1802765" cy="368300"/>
          </a:xfrm>
          <a:prstGeom prst="rect">
            <a:avLst/>
          </a:prstGeom>
          <a:noFill/>
        </p:spPr>
        <p:txBody>
          <a:bodyPr wrap="square" rtlCol="0" anchor="t">
            <a:spAutoFit/>
          </a:bodyPr>
          <a:p>
            <a:r>
              <a:rPr lang="zh-CN" altLang="en-US">
                <a:solidFill>
                  <a:srgbClr val="FF0000"/>
                </a:solidFill>
              </a:rPr>
              <a:t>the erhu</a:t>
            </a:r>
            <a:endParaRPr lang="zh-CN" altLang="en-US">
              <a:solidFill>
                <a:srgbClr val="FF0000"/>
              </a:solidFill>
            </a:endParaRPr>
          </a:p>
        </p:txBody>
      </p:sp>
      <p:sp>
        <p:nvSpPr>
          <p:cNvPr id="6" name="文本框 5"/>
          <p:cNvSpPr txBox="1"/>
          <p:nvPr/>
        </p:nvSpPr>
        <p:spPr>
          <a:xfrm>
            <a:off x="8672195" y="2713990"/>
            <a:ext cx="1802765" cy="368300"/>
          </a:xfrm>
          <a:prstGeom prst="rect">
            <a:avLst/>
          </a:prstGeom>
          <a:noFill/>
        </p:spPr>
        <p:txBody>
          <a:bodyPr wrap="square" rtlCol="0" anchor="t">
            <a:spAutoFit/>
          </a:bodyPr>
          <a:p>
            <a:r>
              <a:rPr lang="zh-CN" altLang="en-US">
                <a:solidFill>
                  <a:srgbClr val="FF0000"/>
                </a:solidFill>
              </a:rPr>
              <a:t>the gong</a:t>
            </a:r>
            <a:endParaRPr lang="zh-CN" altLang="en-US">
              <a:solidFill>
                <a:srgbClr val="FF0000"/>
              </a:solidFill>
            </a:endParaRPr>
          </a:p>
        </p:txBody>
      </p:sp>
      <p:sp>
        <p:nvSpPr>
          <p:cNvPr id="7" name="文本框 6"/>
          <p:cNvSpPr txBox="1"/>
          <p:nvPr/>
        </p:nvSpPr>
        <p:spPr>
          <a:xfrm>
            <a:off x="10250170" y="2713990"/>
            <a:ext cx="1802765" cy="368300"/>
          </a:xfrm>
          <a:prstGeom prst="rect">
            <a:avLst/>
          </a:prstGeom>
          <a:noFill/>
        </p:spPr>
        <p:txBody>
          <a:bodyPr wrap="square" rtlCol="0" anchor="t">
            <a:spAutoFit/>
          </a:bodyPr>
          <a:p>
            <a:r>
              <a:rPr lang="zh-CN" altLang="en-US">
                <a:solidFill>
                  <a:srgbClr val="FF0000"/>
                </a:solidFill>
              </a:rPr>
              <a:t>the </a:t>
            </a:r>
            <a:r>
              <a:rPr lang="en-US" altLang="zh-CN">
                <a:solidFill>
                  <a:srgbClr val="FF0000"/>
                </a:solidFill>
              </a:rPr>
              <a:t>lute</a:t>
            </a:r>
            <a:r>
              <a:rPr lang="zh-CN" altLang="en-US">
                <a:solidFill>
                  <a:srgbClr val="FF0000"/>
                </a:solidFill>
              </a:rPr>
              <a:t> </a:t>
            </a:r>
            <a:endParaRPr lang="zh-CN" altLang="en-US">
              <a:solidFill>
                <a:srgbClr val="FF0000"/>
              </a:solidFill>
            </a:endParaRPr>
          </a:p>
        </p:txBody>
      </p:sp>
      <p:sp>
        <p:nvSpPr>
          <p:cNvPr id="8" name="文本框 7"/>
          <p:cNvSpPr txBox="1"/>
          <p:nvPr/>
        </p:nvSpPr>
        <p:spPr>
          <a:xfrm>
            <a:off x="3077210" y="3950970"/>
            <a:ext cx="1802765" cy="368300"/>
          </a:xfrm>
          <a:prstGeom prst="rect">
            <a:avLst/>
          </a:prstGeom>
          <a:noFill/>
        </p:spPr>
        <p:txBody>
          <a:bodyPr wrap="square" rtlCol="0" anchor="t">
            <a:spAutoFit/>
          </a:bodyPr>
          <a:p>
            <a:r>
              <a:rPr lang="zh-CN" altLang="en-US">
                <a:solidFill>
                  <a:srgbClr val="FF0000"/>
                </a:solidFill>
              </a:rPr>
              <a:t>Kun Opera</a:t>
            </a:r>
            <a:endParaRPr lang="zh-CN" altLang="en-US">
              <a:solidFill>
                <a:srgbClr val="FF0000"/>
              </a:solidFill>
            </a:endParaRPr>
          </a:p>
        </p:txBody>
      </p:sp>
      <p:sp>
        <p:nvSpPr>
          <p:cNvPr id="9" name="文本框 8"/>
          <p:cNvSpPr txBox="1"/>
          <p:nvPr/>
        </p:nvSpPr>
        <p:spPr>
          <a:xfrm>
            <a:off x="4762500" y="4197350"/>
            <a:ext cx="1802765" cy="368300"/>
          </a:xfrm>
          <a:prstGeom prst="rect">
            <a:avLst/>
          </a:prstGeom>
          <a:noFill/>
        </p:spPr>
        <p:txBody>
          <a:bodyPr wrap="square" rtlCol="0" anchor="t">
            <a:spAutoFit/>
          </a:bodyPr>
          <a:p>
            <a:r>
              <a:rPr lang="zh-CN" altLang="en-US">
                <a:solidFill>
                  <a:srgbClr val="FF0000"/>
                </a:solidFill>
              </a:rPr>
              <a:t>Qinqiang</a:t>
            </a:r>
            <a:endParaRPr lang="zh-CN" altLang="en-US">
              <a:solidFill>
                <a:srgbClr val="FF0000"/>
              </a:solidFill>
            </a:endParaRPr>
          </a:p>
        </p:txBody>
      </p:sp>
      <p:sp>
        <p:nvSpPr>
          <p:cNvPr id="10" name="文本框 9"/>
          <p:cNvSpPr txBox="1"/>
          <p:nvPr/>
        </p:nvSpPr>
        <p:spPr>
          <a:xfrm>
            <a:off x="2066925" y="4565650"/>
            <a:ext cx="1802765" cy="368300"/>
          </a:xfrm>
          <a:prstGeom prst="rect">
            <a:avLst/>
          </a:prstGeom>
          <a:noFill/>
        </p:spPr>
        <p:txBody>
          <a:bodyPr wrap="square" rtlCol="0" anchor="t">
            <a:spAutoFit/>
          </a:bodyPr>
          <a:p>
            <a:r>
              <a:rPr lang="zh-CN" altLang="en-US">
                <a:solidFill>
                  <a:srgbClr val="FF0000"/>
                </a:solidFill>
              </a:rPr>
              <a:t>Yu Opera</a:t>
            </a:r>
            <a:endParaRPr lang="zh-CN" altLang="en-US">
              <a:solidFill>
                <a:srgbClr val="FF0000"/>
              </a:solidFill>
            </a:endParaRPr>
          </a:p>
        </p:txBody>
      </p:sp>
      <p:sp>
        <p:nvSpPr>
          <p:cNvPr id="11" name="文本框 10"/>
          <p:cNvSpPr txBox="1"/>
          <p:nvPr/>
        </p:nvSpPr>
        <p:spPr>
          <a:xfrm>
            <a:off x="3761740" y="4565650"/>
            <a:ext cx="1802765" cy="368300"/>
          </a:xfrm>
          <a:prstGeom prst="rect">
            <a:avLst/>
          </a:prstGeom>
          <a:noFill/>
        </p:spPr>
        <p:txBody>
          <a:bodyPr wrap="square" rtlCol="0" anchor="t">
            <a:spAutoFit/>
          </a:bodyPr>
          <a:p>
            <a:r>
              <a:rPr lang="zh-CN" altLang="en-US">
                <a:solidFill>
                  <a:srgbClr val="FF0000"/>
                </a:solidFill>
              </a:rPr>
              <a:t>Yu</a:t>
            </a:r>
            <a:r>
              <a:rPr lang="en-US" altLang="zh-CN">
                <a:solidFill>
                  <a:srgbClr val="FF0000"/>
                </a:solidFill>
              </a:rPr>
              <a:t>e</a:t>
            </a:r>
            <a:r>
              <a:rPr lang="zh-CN" altLang="en-US">
                <a:solidFill>
                  <a:srgbClr val="FF0000"/>
                </a:solidFill>
              </a:rPr>
              <a:t> Opera</a:t>
            </a:r>
            <a:endParaRPr lang="zh-CN" altLang="en-US">
              <a:solidFill>
                <a:srgbClr val="FF0000"/>
              </a:solidFill>
            </a:endParaRPr>
          </a:p>
        </p:txBody>
      </p:sp>
      <p:sp>
        <p:nvSpPr>
          <p:cNvPr id="12" name="文本框 11"/>
          <p:cNvSpPr txBox="1"/>
          <p:nvPr/>
        </p:nvSpPr>
        <p:spPr>
          <a:xfrm>
            <a:off x="6297295" y="4565650"/>
            <a:ext cx="2180590" cy="368300"/>
          </a:xfrm>
          <a:prstGeom prst="rect">
            <a:avLst/>
          </a:prstGeom>
          <a:noFill/>
        </p:spPr>
        <p:txBody>
          <a:bodyPr wrap="square" rtlCol="0" anchor="t">
            <a:spAutoFit/>
          </a:bodyPr>
          <a:p>
            <a:r>
              <a:rPr lang="zh-CN" altLang="en-US">
                <a:solidFill>
                  <a:srgbClr val="FF0000"/>
                </a:solidFill>
              </a:rPr>
              <a:t>Huangmei Opera</a:t>
            </a:r>
            <a:endParaRPr lang="zh-CN" altLang="en-US">
              <a:solidFill>
                <a:srgbClr val="FF0000"/>
              </a:solidFill>
            </a:endParaRPr>
          </a:p>
        </p:txBody>
      </p:sp>
      <p:sp>
        <p:nvSpPr>
          <p:cNvPr id="13" name="文本框 12"/>
          <p:cNvSpPr txBox="1"/>
          <p:nvPr/>
        </p:nvSpPr>
        <p:spPr>
          <a:xfrm>
            <a:off x="2536190" y="4789805"/>
            <a:ext cx="1802765" cy="368300"/>
          </a:xfrm>
          <a:prstGeom prst="rect">
            <a:avLst/>
          </a:prstGeom>
          <a:noFill/>
        </p:spPr>
        <p:txBody>
          <a:bodyPr wrap="square" rtlCol="0" anchor="t">
            <a:spAutoFit/>
          </a:bodyPr>
          <a:p>
            <a:r>
              <a:rPr>
                <a:solidFill>
                  <a:srgbClr val="FF0000"/>
                </a:solidFill>
              </a:rPr>
              <a:t>Beijing Opera</a:t>
            </a:r>
            <a:endParaRPr>
              <a:solidFill>
                <a:srgbClr val="FF0000"/>
              </a:solidFill>
            </a:endParaRPr>
          </a:p>
        </p:txBody>
      </p:sp>
      <p:sp>
        <p:nvSpPr>
          <p:cNvPr id="14" name="文本框 13"/>
          <p:cNvSpPr txBox="1"/>
          <p:nvPr/>
        </p:nvSpPr>
        <p:spPr>
          <a:xfrm>
            <a:off x="3869690" y="244475"/>
            <a:ext cx="1920240" cy="368300"/>
          </a:xfrm>
          <a:prstGeom prst="rect">
            <a:avLst/>
          </a:prstGeom>
          <a:noFill/>
        </p:spPr>
        <p:txBody>
          <a:bodyPr wrap="square" rtlCol="0" anchor="t">
            <a:spAutoFit/>
          </a:bodyPr>
          <a:p>
            <a:r>
              <a:rPr lang="zh-CN" altLang="en-US"/>
              <a:t>Beijing Opera</a:t>
            </a:r>
            <a:endParaRPr lang="zh-CN" altLang="en-US"/>
          </a:p>
        </p:txBody>
      </p:sp>
      <p:sp>
        <p:nvSpPr>
          <p:cNvPr id="15" name="文本框 14"/>
          <p:cNvSpPr txBox="1"/>
          <p:nvPr/>
        </p:nvSpPr>
        <p:spPr>
          <a:xfrm>
            <a:off x="9409430" y="5636895"/>
            <a:ext cx="2629535" cy="368300"/>
          </a:xfrm>
          <a:prstGeom prst="rect">
            <a:avLst/>
          </a:prstGeom>
          <a:noFill/>
        </p:spPr>
        <p:txBody>
          <a:bodyPr wrap="square" rtlCol="0" anchor="t">
            <a:spAutoFit/>
          </a:bodyPr>
          <a:p>
            <a:r>
              <a:rPr lang="zh-CN" altLang="en-US">
                <a:solidFill>
                  <a:srgbClr val="FF0000"/>
                </a:solidFill>
              </a:rPr>
              <a:t>writing brush</a:t>
            </a:r>
            <a:endParaRPr lang="zh-CN" altLang="en-US">
              <a:solidFill>
                <a:srgbClr val="FF0000"/>
              </a:solidFill>
            </a:endParaRPr>
          </a:p>
        </p:txBody>
      </p:sp>
      <p:sp>
        <p:nvSpPr>
          <p:cNvPr id="16" name="文本框 15"/>
          <p:cNvSpPr txBox="1"/>
          <p:nvPr/>
        </p:nvSpPr>
        <p:spPr>
          <a:xfrm>
            <a:off x="895985" y="6005195"/>
            <a:ext cx="1844675" cy="368300"/>
          </a:xfrm>
          <a:prstGeom prst="rect">
            <a:avLst/>
          </a:prstGeom>
          <a:noFill/>
        </p:spPr>
        <p:txBody>
          <a:bodyPr wrap="square" rtlCol="0" anchor="t">
            <a:spAutoFit/>
          </a:bodyPr>
          <a:p>
            <a:r>
              <a:rPr lang="zh-CN" altLang="en-US">
                <a:solidFill>
                  <a:srgbClr val="FF0000"/>
                </a:solidFill>
              </a:rPr>
              <a:t>ink stick</a:t>
            </a:r>
            <a:endParaRPr lang="zh-CN" altLang="en-US">
              <a:solidFill>
                <a:srgbClr val="FF0000"/>
              </a:solidFill>
            </a:endParaRPr>
          </a:p>
        </p:txBody>
      </p:sp>
      <p:sp>
        <p:nvSpPr>
          <p:cNvPr id="17" name="文本框 16"/>
          <p:cNvSpPr txBox="1"/>
          <p:nvPr/>
        </p:nvSpPr>
        <p:spPr>
          <a:xfrm>
            <a:off x="3303905" y="6005195"/>
            <a:ext cx="1844675" cy="368300"/>
          </a:xfrm>
          <a:prstGeom prst="rect">
            <a:avLst/>
          </a:prstGeom>
          <a:noFill/>
        </p:spPr>
        <p:txBody>
          <a:bodyPr wrap="square" rtlCol="0" anchor="t">
            <a:spAutoFit/>
          </a:bodyPr>
          <a:p>
            <a:r>
              <a:rPr lang="en-US" altLang="zh-CN">
                <a:solidFill>
                  <a:srgbClr val="FF0000"/>
                </a:solidFill>
              </a:rPr>
              <a:t>paper</a:t>
            </a:r>
            <a:endParaRPr lang="en-US" altLang="zh-CN">
              <a:solidFill>
                <a:srgbClr val="FF0000"/>
              </a:solidFill>
            </a:endParaRPr>
          </a:p>
        </p:txBody>
      </p:sp>
      <p:sp>
        <p:nvSpPr>
          <p:cNvPr id="18" name="文本框 17"/>
          <p:cNvSpPr txBox="1"/>
          <p:nvPr/>
        </p:nvSpPr>
        <p:spPr>
          <a:xfrm>
            <a:off x="6869430" y="6005195"/>
            <a:ext cx="1844675" cy="368300"/>
          </a:xfrm>
          <a:prstGeom prst="rect">
            <a:avLst/>
          </a:prstGeom>
          <a:noFill/>
        </p:spPr>
        <p:txBody>
          <a:bodyPr wrap="square" rtlCol="0" anchor="t">
            <a:spAutoFit/>
          </a:bodyPr>
          <a:p>
            <a:r>
              <a:rPr lang="zh-CN" altLang="en-US">
                <a:solidFill>
                  <a:srgbClr val="FF0000"/>
                </a:solidFill>
              </a:rPr>
              <a:t>ink s</a:t>
            </a:r>
            <a:r>
              <a:rPr lang="en-US" altLang="zh-CN">
                <a:solidFill>
                  <a:srgbClr val="FF0000"/>
                </a:solidFill>
              </a:rPr>
              <a:t>lab</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8" grpId="0"/>
      <p:bldP spid="9" grpId="0"/>
      <p:bldP spid="10" grpId="0"/>
      <p:bldP spid="11" grpId="0"/>
      <p:bldP spid="12" grpId="0"/>
      <p:bldP spid="13" grpId="0"/>
      <p:bldP spid="15" grpId="0"/>
      <p:bldP spid="16" grpId="0"/>
      <p:bldP spid="17"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 name="文本框 1"/>
          <p:cNvSpPr txBox="1"/>
          <p:nvPr/>
        </p:nvSpPr>
        <p:spPr>
          <a:xfrm>
            <a:off x="1343660" y="1861820"/>
            <a:ext cx="9586595" cy="395605"/>
          </a:xfrm>
          <a:prstGeom prst="rect">
            <a:avLst/>
          </a:prstGeom>
          <a:noFill/>
        </p:spPr>
        <p:txBody>
          <a:bodyPr wrap="square" rtlCol="0" anchor="t">
            <a:spAutoFit/>
          </a:bodyPr>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1. What do the colors and designs in the facial make-up of Chinese opera symbolize?</a:t>
            </a:r>
            <a:endParaRPr lang="zh-CN" altLang="en-US" noProof="1">
              <a:latin typeface="Times New Roman" panose="02020603050405020304" pitchFamily="18" charset="0"/>
              <a:ea typeface="宋体" panose="02010600030101010101" pitchFamily="2" charset="-122"/>
              <a:cs typeface="+mn-cs"/>
            </a:endParaRPr>
          </a:p>
        </p:txBody>
      </p:sp>
      <p:sp>
        <p:nvSpPr>
          <p:cNvPr id="317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1755"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1756" name="文本框 8"/>
          <p:cNvSpPr txBox="1"/>
          <p:nvPr/>
        </p:nvSpPr>
        <p:spPr>
          <a:xfrm>
            <a:off x="1831975" y="1106488"/>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Passage Four,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958975" y="2949575"/>
            <a:ext cx="8663940" cy="16141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Generally, a red face represents loyalty and bravery; a black face, valor; yellow and white</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faces, duplicity; and golden and silver faces, mystery. Exaggerated designs are painted on</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each performer’s face to symbolize a character</a:t>
            </a:r>
            <a:r>
              <a:rPr lang="en-US" altLang="zh-CN">
                <a:solidFill>
                  <a:srgbClr val="C00000"/>
                </a:solidFill>
                <a:latin typeface="Times New Roman" panose="02020603050405020304" pitchFamily="18" charset="0"/>
                <a:ea typeface="宋体" panose="02010600030101010101" pitchFamily="2" charset="-122"/>
              </a:rPr>
              <a:t>'</a:t>
            </a:r>
            <a:r>
              <a:rPr lang="zh-CN" altLang="en-US">
                <a:solidFill>
                  <a:srgbClr val="C00000"/>
                </a:solidFill>
                <a:latin typeface="Times New Roman" panose="02020603050405020304" pitchFamily="18" charset="0"/>
                <a:ea typeface="宋体" panose="02010600030101010101" pitchFamily="2" charset="-122"/>
              </a:rPr>
              <a:t>s personality, role, and fate.</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 name="文本框 1"/>
          <p:cNvSpPr txBox="1"/>
          <p:nvPr/>
        </p:nvSpPr>
        <p:spPr>
          <a:xfrm>
            <a:off x="1343660" y="1861820"/>
            <a:ext cx="9586595" cy="395605"/>
          </a:xfrm>
          <a:prstGeom prst="rect">
            <a:avLst/>
          </a:prstGeom>
          <a:noFill/>
        </p:spPr>
        <p:txBody>
          <a:bodyPr wrap="square" rtlCol="0" anchor="t">
            <a:spAutoFit/>
          </a:bodyPr>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2. What does this sentence “Calligraphy, like a mirror, is a silent reflection of the soul” infer?</a:t>
            </a:r>
            <a:endParaRPr lang="zh-CN" altLang="en-US" noProof="1">
              <a:latin typeface="Times New Roman" panose="02020603050405020304" pitchFamily="18" charset="0"/>
              <a:ea typeface="宋体" panose="02010600030101010101" pitchFamily="2" charset="-122"/>
              <a:cs typeface="+mn-cs"/>
            </a:endParaRPr>
          </a:p>
        </p:txBody>
      </p:sp>
      <p:sp>
        <p:nvSpPr>
          <p:cNvPr id="317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1755"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1756" name="文本框 8"/>
          <p:cNvSpPr txBox="1"/>
          <p:nvPr/>
        </p:nvSpPr>
        <p:spPr>
          <a:xfrm>
            <a:off x="1831975" y="1106488"/>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Passage Four,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958975" y="2949575"/>
            <a:ext cx="9101455" cy="16141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Calligraphy is not only a means of communication, but also a means of expressing a</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person’s inner world in an aesthetic sense. It is believed to have the verve of optimism,</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moderateness, or pessimism.</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17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17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 name="文本框 1"/>
          <p:cNvSpPr txBox="1"/>
          <p:nvPr/>
        </p:nvSpPr>
        <p:spPr>
          <a:xfrm>
            <a:off x="1343660" y="1861820"/>
            <a:ext cx="9586595" cy="700405"/>
          </a:xfrm>
          <a:prstGeom prst="rect">
            <a:avLst/>
          </a:prstGeom>
          <a:noFill/>
        </p:spPr>
        <p:txBody>
          <a:bodyPr wrap="square" rtlCol="0" anchor="t">
            <a:spAutoFit/>
          </a:bodyPr>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3. What are the main points of Passage Three and Passage Four? Try to make a comprehensive</a:t>
            </a:r>
            <a:endParaRPr lang="zh-CN" altLang="en-US" noProof="1">
              <a:latin typeface="Times New Roman" panose="02020603050405020304" pitchFamily="18" charset="0"/>
              <a:ea typeface="宋体" panose="02010600030101010101" pitchFamily="2" charset="-122"/>
              <a:cs typeface="+mn-cs"/>
            </a:endParaRPr>
          </a:p>
          <a:p>
            <a:pPr indent="457200" algn="just">
              <a:lnSpc>
                <a:spcPct val="110000"/>
              </a:lnSpc>
            </a:pPr>
            <a:r>
              <a:rPr lang="zh-CN" altLang="en-US" noProof="1">
                <a:latin typeface="Times New Roman" panose="02020603050405020304" pitchFamily="18" charset="0"/>
                <a:ea typeface="宋体" panose="02010600030101010101" pitchFamily="2" charset="-122"/>
                <a:cs typeface="+mn-cs"/>
              </a:rPr>
              <a:t>introduction to Chinese opera and calligraphy.</a:t>
            </a:r>
            <a:endParaRPr lang="zh-CN" altLang="en-US" noProof="1">
              <a:latin typeface="Times New Roman" panose="02020603050405020304" pitchFamily="18" charset="0"/>
              <a:ea typeface="宋体" panose="02010600030101010101" pitchFamily="2" charset="-122"/>
              <a:cs typeface="+mn-cs"/>
            </a:endParaRPr>
          </a:p>
        </p:txBody>
      </p:sp>
      <p:sp>
        <p:nvSpPr>
          <p:cNvPr id="317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1755"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1756" name="文本框 8"/>
          <p:cNvSpPr txBox="1"/>
          <p:nvPr/>
        </p:nvSpPr>
        <p:spPr>
          <a:xfrm>
            <a:off x="1831975" y="1106488"/>
            <a:ext cx="8035925"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Passage Four,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958975" y="2787650"/>
            <a:ext cx="9101455" cy="374586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With a long history, Chinese opera evolved from folk songs, dances, talking, antimasque,</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and especially distinctive dialectical music. Over the past 800 years, Chinese opera has</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evolved into many different regional varieties based on local traits and accents. Today,</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there are over 300 dazzling regional opera styles. The facial make-up and acrobatics are the</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highlights.</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In China, calligraphy occupies a distinguished position in the field of traditional art. It is</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not only a means of communication, but also a means of expressing a person’s inner world</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in an aesthetic sense. Calligraphy, like a mirror, is a silent reflection of the soul. To practice</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calligraphy requires the basic tools of “four treasures of study” (writing brush, ink stick,</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paper, and ink slab).</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Five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488"/>
            <a:ext cx="88773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Five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422910" y="1443990"/>
            <a:ext cx="11724005" cy="5077460"/>
          </a:xfrm>
          <a:prstGeom prst="rect">
            <a:avLst/>
          </a:prstGeom>
          <a:noFill/>
        </p:spPr>
        <p:txBody>
          <a:bodyPr wrap="square" rtlCol="0">
            <a:spAutoFit/>
          </a:bodyPr>
          <a:p>
            <a:r>
              <a:rPr lang="zh-CN" altLang="en-US"/>
              <a:t>(        ) 1. According to the passage, pop art is _______.</a:t>
            </a:r>
            <a:endParaRPr lang="zh-CN" altLang="en-US"/>
          </a:p>
          <a:p>
            <a:r>
              <a:rPr lang="zh-CN" altLang="en-US"/>
              <a:t>               A. mostly associated with the work of American and European artists</a:t>
            </a:r>
            <a:endParaRPr lang="zh-CN" altLang="en-US"/>
          </a:p>
          <a:p>
            <a:r>
              <a:rPr lang="zh-CN" altLang="en-US"/>
              <a:t>               B. a major shift in modernism</a:t>
            </a:r>
            <a:endParaRPr lang="zh-CN" altLang="en-US"/>
          </a:p>
          <a:p>
            <a:r>
              <a:rPr lang="zh-CN" altLang="en-US"/>
              <a:t>               C. a movement aimed to blur the boundaries in hierarchy of culture</a:t>
            </a:r>
            <a:endParaRPr lang="zh-CN" altLang="en-US"/>
          </a:p>
          <a:p>
            <a:r>
              <a:rPr lang="zh-CN" altLang="en-US"/>
              <a:t>               D. focused on abstract expression</a:t>
            </a:r>
            <a:endParaRPr lang="zh-CN" altLang="en-US"/>
          </a:p>
          <a:p>
            <a:endParaRPr lang="zh-CN" altLang="en-US"/>
          </a:p>
          <a:p>
            <a:r>
              <a:rPr lang="zh-CN" altLang="en-US"/>
              <a:t>(        ) 2. The majority of pop artists began their careers in _______.</a:t>
            </a:r>
            <a:endParaRPr lang="zh-CN" altLang="en-US"/>
          </a:p>
          <a:p>
            <a:r>
              <a:rPr lang="zh-CN" altLang="en-US"/>
              <a:t>               A. literal field</a:t>
            </a:r>
            <a:endParaRPr lang="zh-CN" altLang="en-US"/>
          </a:p>
          <a:p>
            <a:r>
              <a:rPr lang="zh-CN" altLang="en-US"/>
              <a:t>               B. commercial art</a:t>
            </a:r>
            <a:endParaRPr lang="zh-CN" altLang="en-US"/>
          </a:p>
          <a:p>
            <a:r>
              <a:rPr lang="zh-CN" altLang="en-US"/>
              <a:t>               C. painting</a:t>
            </a:r>
            <a:endParaRPr lang="zh-CN" altLang="en-US"/>
          </a:p>
          <a:p>
            <a:r>
              <a:rPr lang="zh-CN" altLang="en-US"/>
              <a:t>               D. graphic designer</a:t>
            </a:r>
            <a:endParaRPr lang="zh-CN" altLang="en-US"/>
          </a:p>
          <a:p>
            <a:endParaRPr lang="zh-CN" altLang="en-US"/>
          </a:p>
          <a:p>
            <a:r>
              <a:rPr lang="zh-CN" altLang="en-US"/>
              <a:t>(        ) 3. The following statements are true EXCEPT _______.</a:t>
            </a:r>
            <a:endParaRPr lang="zh-CN" altLang="en-US"/>
          </a:p>
          <a:p>
            <a:r>
              <a:rPr lang="zh-CN" altLang="en-US"/>
              <a:t>                A. As opposed to New York City, the art world of Los Angeles was much less rigid.</a:t>
            </a:r>
            <a:endParaRPr lang="zh-CN" altLang="en-US"/>
          </a:p>
          <a:p>
            <a:r>
              <a:rPr lang="zh-CN" altLang="en-US"/>
              <a:t>                B. The first museum survey of pop art in Los Angeles was held at the Pasadena Art Museum in 1962.</a:t>
            </a:r>
            <a:endParaRPr lang="zh-CN" altLang="en-US"/>
          </a:p>
          <a:p>
            <a:r>
              <a:rPr lang="zh-CN" altLang="en-US"/>
              <a:t>                C. Some Los Angeles artists made use of ancient materials such as stones, wood, iron in works.</a:t>
            </a:r>
            <a:endParaRPr lang="zh-CN" altLang="en-US"/>
          </a:p>
          <a:p>
            <a:r>
              <a:rPr lang="zh-CN" altLang="en-US"/>
              <a:t>                D. Los Angeles artists allow pop art to move beyond replication to incorporation.</a:t>
            </a:r>
            <a:endParaRPr lang="zh-CN" altLang="en-US"/>
          </a:p>
          <a:p>
            <a:endParaRPr lang="zh-CN" altLang="en-US"/>
          </a:p>
        </p:txBody>
      </p:sp>
      <p:sp>
        <p:nvSpPr>
          <p:cNvPr id="3" name="文本框 2"/>
          <p:cNvSpPr txBox="1"/>
          <p:nvPr/>
        </p:nvSpPr>
        <p:spPr>
          <a:xfrm>
            <a:off x="610235" y="1475105"/>
            <a:ext cx="347345" cy="368300"/>
          </a:xfrm>
          <a:prstGeom prst="rect">
            <a:avLst/>
          </a:prstGeom>
          <a:noFill/>
        </p:spPr>
        <p:txBody>
          <a:bodyPr wrap="square" rtlCol="0">
            <a:spAutoFit/>
          </a:bodyPr>
          <a:p>
            <a:r>
              <a:rPr lang="en-US" altLang="zh-CN">
                <a:solidFill>
                  <a:srgbClr val="FF0000"/>
                </a:solidFill>
              </a:rPr>
              <a:t>C</a:t>
            </a:r>
            <a:endParaRPr lang="en-US" altLang="zh-CN">
              <a:solidFill>
                <a:srgbClr val="FF0000"/>
              </a:solidFill>
            </a:endParaRPr>
          </a:p>
        </p:txBody>
      </p:sp>
      <p:sp>
        <p:nvSpPr>
          <p:cNvPr id="4" name="文本框 3"/>
          <p:cNvSpPr txBox="1"/>
          <p:nvPr/>
        </p:nvSpPr>
        <p:spPr>
          <a:xfrm>
            <a:off x="610235" y="3112770"/>
            <a:ext cx="347345" cy="368300"/>
          </a:xfrm>
          <a:prstGeom prst="rect">
            <a:avLst/>
          </a:prstGeom>
          <a:noFill/>
        </p:spPr>
        <p:txBody>
          <a:bodyPr wrap="square" rtlCol="0">
            <a:spAutoFit/>
          </a:bodyPr>
          <a:p>
            <a:r>
              <a:rPr lang="en-US" altLang="zh-CN">
                <a:solidFill>
                  <a:srgbClr val="FF0000"/>
                </a:solidFill>
              </a:rPr>
              <a:t>B</a:t>
            </a:r>
            <a:endParaRPr lang="en-US" altLang="zh-CN">
              <a:solidFill>
                <a:srgbClr val="FF0000"/>
              </a:solidFill>
            </a:endParaRPr>
          </a:p>
        </p:txBody>
      </p:sp>
      <p:sp>
        <p:nvSpPr>
          <p:cNvPr id="5" name="文本框 4"/>
          <p:cNvSpPr txBox="1"/>
          <p:nvPr/>
        </p:nvSpPr>
        <p:spPr>
          <a:xfrm>
            <a:off x="610235" y="4789805"/>
            <a:ext cx="347345" cy="368300"/>
          </a:xfrm>
          <a:prstGeom prst="rect">
            <a:avLst/>
          </a:prstGeom>
          <a:noFill/>
        </p:spPr>
        <p:txBody>
          <a:bodyPr wrap="square" rtlCol="0">
            <a:spAutoFit/>
          </a:bodyPr>
          <a:p>
            <a:r>
              <a:rPr lang="en-US" altLang="zh-CN">
                <a:solidFill>
                  <a:srgbClr val="FF0000"/>
                </a:solidFill>
              </a:rPr>
              <a:t>C</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Five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488"/>
            <a:ext cx="88773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Five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408940" y="1721485"/>
            <a:ext cx="11724005" cy="3415030"/>
          </a:xfrm>
          <a:prstGeom prst="rect">
            <a:avLst/>
          </a:prstGeom>
          <a:noFill/>
        </p:spPr>
        <p:txBody>
          <a:bodyPr wrap="square" rtlCol="0">
            <a:spAutoFit/>
          </a:bodyPr>
          <a:p>
            <a:r>
              <a:rPr lang="zh-CN" altLang="en-US"/>
              <a:t>(          ) 4. Capitalist Realism in Germany _______.</a:t>
            </a:r>
            <a:endParaRPr lang="zh-CN" altLang="en-US"/>
          </a:p>
          <a:p>
            <a:r>
              <a:rPr lang="zh-CN" altLang="en-US"/>
              <a:t>                  A. is the opposite side of American pop art</a:t>
            </a:r>
            <a:endParaRPr lang="zh-CN" altLang="en-US"/>
          </a:p>
          <a:p>
            <a:r>
              <a:rPr lang="zh-CN" altLang="en-US"/>
              <a:t>                  B. is focused on subjects taken from commodity culture</a:t>
            </a:r>
            <a:endParaRPr lang="zh-CN" altLang="en-US"/>
          </a:p>
          <a:p>
            <a:r>
              <a:rPr lang="zh-CN" altLang="en-US"/>
              <a:t>                  C. seeks to expose the consumerism and profundity of classic capitalist society</a:t>
            </a:r>
            <a:endParaRPr lang="zh-CN" altLang="en-US"/>
          </a:p>
          <a:p>
            <a:r>
              <a:rPr lang="zh-CN" altLang="en-US"/>
              <a:t>                  D. is founded by Richter in 1962</a:t>
            </a:r>
            <a:endParaRPr lang="zh-CN" altLang="en-US"/>
          </a:p>
          <a:p>
            <a:endParaRPr lang="zh-CN" altLang="en-US"/>
          </a:p>
          <a:p>
            <a:endParaRPr lang="zh-CN" altLang="en-US"/>
          </a:p>
          <a:p>
            <a:r>
              <a:rPr lang="zh-CN" altLang="en-US"/>
              <a:t>(          ) 5. The main idea of this passage is _______.</a:t>
            </a:r>
            <a:endParaRPr lang="zh-CN" altLang="en-US"/>
          </a:p>
          <a:p>
            <a:r>
              <a:rPr lang="zh-CN" altLang="en-US"/>
              <a:t>                  A. the pop art in America and European countries</a:t>
            </a:r>
            <a:endParaRPr lang="zh-CN" altLang="en-US"/>
          </a:p>
          <a:p>
            <a:r>
              <a:rPr lang="zh-CN" altLang="en-US"/>
              <a:t>                  B. the recent development of pop art in the world</a:t>
            </a:r>
            <a:endParaRPr lang="zh-CN" altLang="en-US"/>
          </a:p>
          <a:p>
            <a:r>
              <a:rPr lang="zh-CN" altLang="en-US"/>
              <a:t>                  C. the history of art</a:t>
            </a:r>
            <a:endParaRPr lang="zh-CN" altLang="en-US"/>
          </a:p>
          <a:p>
            <a:r>
              <a:rPr lang="zh-CN" altLang="en-US"/>
              <a:t>                  D. the reason for developing Pop art</a:t>
            </a:r>
            <a:endParaRPr lang="zh-CN" altLang="en-US"/>
          </a:p>
        </p:txBody>
      </p:sp>
      <p:sp>
        <p:nvSpPr>
          <p:cNvPr id="3" name="文本框 2"/>
          <p:cNvSpPr txBox="1"/>
          <p:nvPr/>
        </p:nvSpPr>
        <p:spPr>
          <a:xfrm>
            <a:off x="754380" y="1721485"/>
            <a:ext cx="347345" cy="368300"/>
          </a:xfrm>
          <a:prstGeom prst="rect">
            <a:avLst/>
          </a:prstGeom>
          <a:noFill/>
        </p:spPr>
        <p:txBody>
          <a:bodyPr wrap="square" rtlCol="0">
            <a:spAutoFit/>
          </a:bodyPr>
          <a:p>
            <a:r>
              <a:rPr lang="en-US" altLang="zh-CN">
                <a:solidFill>
                  <a:srgbClr val="FF0000"/>
                </a:solidFill>
              </a:rPr>
              <a:t>B</a:t>
            </a:r>
            <a:endParaRPr lang="en-US" altLang="zh-CN">
              <a:solidFill>
                <a:srgbClr val="FF0000"/>
              </a:solidFill>
            </a:endParaRPr>
          </a:p>
        </p:txBody>
      </p:sp>
      <p:sp>
        <p:nvSpPr>
          <p:cNvPr id="4" name="文本框 3"/>
          <p:cNvSpPr txBox="1"/>
          <p:nvPr/>
        </p:nvSpPr>
        <p:spPr>
          <a:xfrm>
            <a:off x="754380" y="3650615"/>
            <a:ext cx="347345" cy="368300"/>
          </a:xfrm>
          <a:prstGeom prst="rect">
            <a:avLst/>
          </a:prstGeom>
          <a:noFill/>
        </p:spPr>
        <p:txBody>
          <a:bodyPr wrap="square" rtlCol="0">
            <a:spAutoFit/>
          </a:bodyPr>
          <a:p>
            <a:r>
              <a:rPr lang="en-US" altLang="zh-CN">
                <a:solidFill>
                  <a:srgbClr val="FF0000"/>
                </a:solidFill>
              </a:rPr>
              <a:t>A</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1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1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4827" name="文本框 7"/>
          <p:cNvSpPr txBox="1"/>
          <p:nvPr/>
        </p:nvSpPr>
        <p:spPr>
          <a:xfrm>
            <a:off x="1790700" y="766763"/>
            <a:ext cx="8610600" cy="830262"/>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Six</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4828" name="文本框 8"/>
          <p:cNvSpPr txBox="1"/>
          <p:nvPr/>
        </p:nvSpPr>
        <p:spPr>
          <a:xfrm>
            <a:off x="1844675" y="1443038"/>
            <a:ext cx="850265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After reading the five passages, discuss with your group members about art</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and write a critical article to summarize your discussions in about 120 words.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790700" y="2178050"/>
            <a:ext cx="9796780" cy="405066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The functions of art normally fall within three categories. These are physical, social or</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personal functions. These categories can, and (often) do, overlap in any given piece of art. The</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physical functions of art are often the most easy to understand. Works of art that are created</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to perform some service have physical functions. Art has a social function when it addresses</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aspects of (collective) life, as opposed to one person’s point of view or experience. The personal</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functions of art are often the most difficult to explain. There are many types of personal function,</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and they are subjective and will therefore vary from person to person. An artist may create out of</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a need for self-expression, or gratification. She/He might have wanted to communicate a thought</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or point to the viewer. Perhaps the artist was trying to provide an aesthetic experience, both for</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self and viewers. A piece might have been meant to “merely” entertain others. Sometimes a</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piece isn’t meant to have any meaning at all.</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文本框 1"/>
          <p:cNvSpPr txBox="1"/>
          <p:nvPr/>
        </p:nvSpPr>
        <p:spPr>
          <a:xfrm>
            <a:off x="1273175" y="3643313"/>
            <a:ext cx="2773363" cy="708025"/>
          </a:xfrm>
          <a:prstGeom prst="rect">
            <a:avLst/>
          </a:prstGeom>
          <a:noFill/>
          <a:ln w="9525">
            <a:noFill/>
          </a:ln>
        </p:spPr>
        <p:txBody>
          <a:bodyPr wrap="none" anchor="t">
            <a:spAutoFit/>
          </a:bodyPr>
          <a:p>
            <a:pPr algn="ctr"/>
            <a:r>
              <a:rPr lang="en-US" altLang="zh-CN" sz="4000">
                <a:solidFill>
                  <a:schemeClr val="bg1"/>
                </a:solidFill>
                <a:latin typeface="Century Gothic" panose="020B0502020202020204" pitchFamily="34" charset="0"/>
                <a:ea typeface="宋体" panose="02010600030101010101" pitchFamily="2" charset="-122"/>
              </a:rPr>
              <a:t>CONTENTS</a:t>
            </a:r>
            <a:endParaRPr lang="zh-CN" altLang="en-US" sz="4000" dirty="0">
              <a:solidFill>
                <a:schemeClr val="bg1"/>
              </a:solidFill>
              <a:latin typeface="Century Gothic" panose="020B0502020202020204" pitchFamily="34" charset="0"/>
              <a:ea typeface="宋体" panose="02010600030101010101" pitchFamily="2" charset="-122"/>
            </a:endParaRPr>
          </a:p>
        </p:txBody>
      </p:sp>
      <p:sp>
        <p:nvSpPr>
          <p:cNvPr id="20482" name="文本框 2"/>
          <p:cNvSpPr txBox="1"/>
          <p:nvPr/>
        </p:nvSpPr>
        <p:spPr>
          <a:xfrm>
            <a:off x="6521450" y="1304925"/>
            <a:ext cx="1485900"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宋体" panose="02010600030101010101" pitchFamily="2" charset="-122"/>
                <a:hlinkClick r:id="" action="ppaction://hlinkshowjump?jump=nextslide"/>
              </a:rPr>
              <a:t>Lead-in</a:t>
            </a:r>
            <a:endParaRPr lang="zh-CN" altLang="en-US" sz="2800" b="1" dirty="0">
              <a:solidFill>
                <a:srgbClr val="FFFFFF"/>
              </a:solidFill>
              <a:latin typeface="Century Gothic" panose="020B0502020202020204" pitchFamily="34" charset="0"/>
              <a:ea typeface="宋体" panose="02010600030101010101" pitchFamily="2" charset="-122"/>
            </a:endParaRPr>
          </a:p>
        </p:txBody>
      </p:sp>
      <p:sp>
        <p:nvSpPr>
          <p:cNvPr id="5" name="椭圆 4"/>
          <p:cNvSpPr/>
          <p:nvPr/>
        </p:nvSpPr>
        <p:spPr>
          <a:xfrm>
            <a:off x="5532438" y="1187450"/>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1</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4" name="文本框 5"/>
          <p:cNvSpPr txBox="1"/>
          <p:nvPr/>
        </p:nvSpPr>
        <p:spPr>
          <a:xfrm>
            <a:off x="6521450" y="2212975"/>
            <a:ext cx="1089025"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1" action="ppaction://hlinksldjump"/>
              </a:rPr>
              <a:t>Tasks</a:t>
            </a:r>
            <a:endParaRPr lang="zh-CN" altLang="en-US" sz="2800" b="1" dirty="0">
              <a:solidFill>
                <a:srgbClr val="FFFFFF"/>
              </a:solidFill>
              <a:latin typeface="Century Gothic" panose="020B0502020202020204" pitchFamily="34" charset="0"/>
              <a:ea typeface="微软雅黑" pitchFamily="34" charset="-122"/>
            </a:endParaRPr>
          </a:p>
        </p:txBody>
      </p:sp>
      <p:sp>
        <p:nvSpPr>
          <p:cNvPr id="8" name="椭圆 7"/>
          <p:cNvSpPr/>
          <p:nvPr/>
        </p:nvSpPr>
        <p:spPr>
          <a:xfrm>
            <a:off x="5532438" y="2071688"/>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2</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6" name="文本框 8"/>
          <p:cNvSpPr txBox="1"/>
          <p:nvPr/>
        </p:nvSpPr>
        <p:spPr>
          <a:xfrm>
            <a:off x="6521450" y="3103563"/>
            <a:ext cx="1778000" cy="519112"/>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2" action="ppaction://hlinksldjump"/>
              </a:rPr>
              <a:t>Readings</a:t>
            </a:r>
            <a:endParaRPr lang="zh-CN" altLang="en-US" sz="2800" b="1" dirty="0">
              <a:solidFill>
                <a:srgbClr val="FFFFFF"/>
              </a:solidFill>
              <a:latin typeface="Century Gothic" panose="020B0502020202020204" pitchFamily="34" charset="0"/>
              <a:ea typeface="微软雅黑" pitchFamily="34" charset="-122"/>
            </a:endParaRPr>
          </a:p>
        </p:txBody>
      </p:sp>
      <p:sp>
        <p:nvSpPr>
          <p:cNvPr id="11" name="椭圆 10"/>
          <p:cNvSpPr/>
          <p:nvPr/>
        </p:nvSpPr>
        <p:spPr>
          <a:xfrm>
            <a:off x="5532438" y="2986088"/>
            <a:ext cx="639763" cy="638175"/>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3</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8" name="文本框 11"/>
          <p:cNvSpPr txBox="1"/>
          <p:nvPr/>
        </p:nvSpPr>
        <p:spPr>
          <a:xfrm>
            <a:off x="6494463" y="3984625"/>
            <a:ext cx="2928937"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3" action="ppaction://hlinksldjump"/>
              </a:rPr>
              <a:t>More Resources</a:t>
            </a:r>
            <a:endParaRPr lang="zh-CN" altLang="en-US" sz="2800" b="1" dirty="0">
              <a:solidFill>
                <a:srgbClr val="FFFFFF"/>
              </a:solidFill>
              <a:latin typeface="Century Gothic" panose="020B0502020202020204" pitchFamily="34" charset="0"/>
              <a:ea typeface="微软雅黑" pitchFamily="34" charset="-122"/>
            </a:endParaRPr>
          </a:p>
        </p:txBody>
      </p:sp>
      <p:sp>
        <p:nvSpPr>
          <p:cNvPr id="14" name="椭圆 13"/>
          <p:cNvSpPr/>
          <p:nvPr/>
        </p:nvSpPr>
        <p:spPr>
          <a:xfrm>
            <a:off x="5532438" y="3870325"/>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4</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90" name="文本框 17"/>
          <p:cNvSpPr txBox="1"/>
          <p:nvPr/>
        </p:nvSpPr>
        <p:spPr>
          <a:xfrm>
            <a:off x="1090613" y="1973263"/>
            <a:ext cx="3133725" cy="1862137"/>
          </a:xfrm>
          <a:prstGeom prst="rect">
            <a:avLst/>
          </a:prstGeom>
          <a:noFill/>
          <a:ln w="9525">
            <a:noFill/>
          </a:ln>
        </p:spPr>
        <p:txBody>
          <a:bodyPr wrap="none" anchor="t">
            <a:spAutoFit/>
          </a:bodyPr>
          <a:p>
            <a:pPr algn="ctr"/>
            <a:r>
              <a:rPr lang="zh-CN" altLang="en-US" sz="11500" b="1" dirty="0">
                <a:solidFill>
                  <a:schemeClr val="bg1"/>
                </a:solidFill>
                <a:latin typeface="微软雅黑" pitchFamily="34" charset="-122"/>
                <a:ea typeface="微软雅黑" pitchFamily="34" charset="-122"/>
              </a:rPr>
              <a:t>目录</a:t>
            </a:r>
            <a:endParaRPr lang="zh-CN" altLang="en-US" sz="11500" b="1" dirty="0">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3</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3686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4035425"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Readings</a:t>
            </a:r>
            <a:endParaRPr kumimoji="1" lang="en-US" altLang="zh-CN" sz="6600" b="1" kern="1200" cap="none" spc="0" normalizeH="0" baseline="0" noProof="0" dirty="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4"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6"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7898"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One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449580" y="1597025"/>
            <a:ext cx="6584950" cy="3599815"/>
          </a:xfrm>
          <a:prstGeom prst="rect">
            <a:avLst/>
          </a:prstGeom>
          <a:noFill/>
        </p:spPr>
        <p:txBody>
          <a:bodyPr wrap="square" rtlCol="0" anchor="t">
            <a:spAutoFit/>
          </a:bodyPr>
          <a:p>
            <a:pPr indent="457200" algn="just">
              <a:lnSpc>
                <a:spcPct val="150000"/>
              </a:lnSpc>
            </a:pPr>
            <a:r>
              <a:rPr lang="zh-CN" altLang="en-US" sz="2000" noProof="1">
                <a:latin typeface="Times New Roman" panose="02020603050405020304" pitchFamily="18" charset="0"/>
                <a:ea typeface="宋体" panose="02010600030101010101" pitchFamily="2" charset="-122"/>
                <a:cs typeface="+mn-cs"/>
              </a:rPr>
              <a:t>V</a:t>
            </a:r>
            <a:r>
              <a:rPr lang="en-US" altLang="zh-CN" sz="2000" noProof="1">
                <a:latin typeface="Times New Roman" panose="02020603050405020304" pitchFamily="18" charset="0"/>
                <a:ea typeface="宋体" panose="02010600030101010101" pitchFamily="2" charset="-122"/>
                <a:cs typeface="+mn-cs"/>
              </a:rPr>
              <a:t>incent</a:t>
            </a:r>
            <a:r>
              <a:rPr lang="zh-CN" altLang="en-US" sz="2000" noProof="1">
                <a:latin typeface="Times New Roman" panose="02020603050405020304" pitchFamily="18" charset="0"/>
                <a:ea typeface="宋体" panose="02010600030101010101" pitchFamily="2" charset="-122"/>
                <a:cs typeface="+mn-cs"/>
              </a:rPr>
              <a:t> Van Gogh was an artist of exceptional talent. Influenced by impressionist painters of the period, he developed impressionism with his own instinctive and </a:t>
            </a:r>
            <a:r>
              <a:rPr lang="en-US" altLang="zh-CN" sz="2000" b="1" noProof="1">
                <a:solidFill>
                  <a:srgbClr val="2AA2BA"/>
                </a:solidFill>
                <a:ea typeface="宋体" panose="02010600030101010101" pitchFamily="2" charset="-122"/>
                <a:cs typeface="+mn-cs"/>
              </a:rPr>
              <a:t>spontaneous </a:t>
            </a:r>
            <a:r>
              <a:rPr lang="zh-CN" altLang="en-US" sz="2000" noProof="1">
                <a:latin typeface="Times New Roman" panose="02020603050405020304" pitchFamily="18" charset="0"/>
                <a:ea typeface="宋体" panose="02010600030101010101" pitchFamily="2" charset="-122"/>
                <a:cs typeface="+mn-cs"/>
              </a:rPr>
              <a:t>style. Van Gogh became one of the most celebrated artists of the twentieth century and played a key role in the development of modern art.</a:t>
            </a:r>
            <a:endParaRPr lang="zh-CN" altLang="en-US" sz="2000" noProof="1">
              <a:latin typeface="Times New Roman" panose="02020603050405020304" pitchFamily="18" charset="0"/>
              <a:ea typeface="宋体" panose="02010600030101010101" pitchFamily="2" charset="-122"/>
              <a:cs typeface="+mn-cs"/>
            </a:endParaRPr>
          </a:p>
          <a:p>
            <a:pPr indent="457200" algn="just">
              <a:lnSpc>
                <a:spcPct val="150000"/>
              </a:lnSpc>
            </a:pPr>
            <a:endParaRPr lang="zh-CN" altLang="en-US" sz="1600" noProof="1">
              <a:latin typeface="Times New Roman" panose="02020603050405020304" pitchFamily="18" charset="0"/>
              <a:ea typeface="宋体" panose="02010600030101010101" pitchFamily="2" charset="-122"/>
              <a:cs typeface="+mn-cs"/>
            </a:endParaRPr>
          </a:p>
          <a:p>
            <a:pPr indent="457200" algn="just">
              <a:lnSpc>
                <a:spcPct val="150000"/>
              </a:lnSpc>
            </a:pPr>
            <a:endParaRPr lang="zh-CN" altLang="en-US" sz="1600" noProof="1">
              <a:latin typeface="Times New Roman" panose="02020603050405020304" pitchFamily="18" charset="0"/>
              <a:ea typeface="宋体" panose="02010600030101010101" pitchFamily="2" charset="-122"/>
              <a:cs typeface="+mn-cs"/>
            </a:endParaRPr>
          </a:p>
        </p:txBody>
      </p:sp>
      <p:sp>
        <p:nvSpPr>
          <p:cNvPr id="37901" name="文本框 3"/>
          <p:cNvSpPr txBox="1"/>
          <p:nvPr/>
        </p:nvSpPr>
        <p:spPr>
          <a:xfrm>
            <a:off x="4233863" y="1198563"/>
            <a:ext cx="3724275" cy="398780"/>
          </a:xfrm>
          <a:prstGeom prst="rect">
            <a:avLst/>
          </a:prstGeom>
          <a:noFill/>
          <a:ln w="9525">
            <a:noFill/>
          </a:ln>
        </p:spPr>
        <p:txBody>
          <a:bodyPr wrap="square" anchor="t">
            <a:spAutoFit/>
          </a:bodyPr>
          <a:p>
            <a:r>
              <a:rPr lang="zh-CN" altLang="en-US" sz="2000" b="1">
                <a:latin typeface="Arial" panose="020B0604020202020204" pitchFamily="34" charset="0"/>
                <a:ea typeface="宋体" panose="02010600030101010101" pitchFamily="2" charset="-122"/>
              </a:rPr>
              <a:t>Vincent Van Gogh</a:t>
            </a:r>
            <a:endParaRPr lang="zh-CN" altLang="en-US" sz="2000" b="1">
              <a:latin typeface="Arial" panose="020B0604020202020204" pitchFamily="34" charset="0"/>
              <a:ea typeface="宋体" panose="02010600030101010101" pitchFamily="2" charset="-122"/>
            </a:endParaRPr>
          </a:p>
        </p:txBody>
      </p:sp>
      <p:pic>
        <p:nvPicPr>
          <p:cNvPr id="2" name="图片 1"/>
          <p:cNvPicPr>
            <a:picLocks noChangeAspect="1"/>
          </p:cNvPicPr>
          <p:nvPr/>
        </p:nvPicPr>
        <p:blipFill>
          <a:blip r:embed="rId1"/>
          <a:stretch>
            <a:fillRect/>
          </a:stretch>
        </p:blipFill>
        <p:spPr>
          <a:xfrm>
            <a:off x="7315200" y="1597025"/>
            <a:ext cx="4773295" cy="3580765"/>
          </a:xfrm>
          <a:prstGeom prst="rect">
            <a:avLst/>
          </a:prstGeom>
        </p:spPr>
      </p:pic>
      <p:cxnSp>
        <p:nvCxnSpPr>
          <p:cNvPr id="5" name="直接连接符 4"/>
          <p:cNvCxnSpPr/>
          <p:nvPr/>
        </p:nvCxnSpPr>
        <p:spPr>
          <a:xfrm>
            <a:off x="635635" y="478980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35318" y="5016500"/>
            <a:ext cx="10745788" cy="30670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spontaneous adj. 自发的，自然的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875348" y="1150620"/>
            <a:ext cx="10045700" cy="3784600"/>
          </a:xfrm>
          <a:prstGeom prst="rect">
            <a:avLst/>
          </a:prstGeom>
          <a:noFill/>
        </p:spPr>
        <p:txBody>
          <a:bodyPr wrap="square" rtlCol="0" anchor="t">
            <a:spAutoFit/>
          </a:bodyPr>
          <a:p>
            <a:pPr indent="457200" algn="just">
              <a:lnSpc>
                <a:spcPct val="150000"/>
              </a:lnSpc>
            </a:pPr>
            <a:r>
              <a:rPr lang="zh-CN" altLang="en-US" sz="2000">
                <a:latin typeface="Times New Roman" panose="02020603050405020304" pitchFamily="18" charset="0"/>
                <a:sym typeface="+mn-ea"/>
              </a:rPr>
              <a:t>He was born in </a:t>
            </a:r>
            <a:r>
              <a:rPr lang="en-US" altLang="zh-CN" sz="2000" b="1">
                <a:solidFill>
                  <a:srgbClr val="2AA2BA"/>
                </a:solidFill>
                <a:sym typeface="+mn-ea"/>
              </a:rPr>
              <a:t>Groot - Zundert</a:t>
            </a:r>
            <a:r>
              <a:rPr lang="zh-CN" altLang="en-US" sz="2000">
                <a:latin typeface="Times New Roman" panose="02020603050405020304" pitchFamily="18" charset="0"/>
                <a:sym typeface="+mn-ea"/>
              </a:rPr>
              <a:t>,2 a small town in Holland in March 1853. His father was a </a:t>
            </a:r>
            <a:r>
              <a:rPr lang="en-US" altLang="zh-CN" sz="2000" b="1">
                <a:solidFill>
                  <a:srgbClr val="2AA2BA"/>
                </a:solidFill>
                <a:sym typeface="+mn-ea"/>
              </a:rPr>
              <a:t>Protestant </a:t>
            </a:r>
            <a:r>
              <a:rPr lang="zh-CN" altLang="en-US" sz="2000">
                <a:latin typeface="Times New Roman" panose="02020603050405020304" pitchFamily="18" charset="0"/>
                <a:sym typeface="+mn-ea"/>
              </a:rPr>
              <a:t>and he had three uncles who were art dealers. His early life seemed generally to be unhappy. After a period of working in his uncle’s art gallery, he felt frustrated. He worked as a </a:t>
            </a:r>
            <a:r>
              <a:rPr lang="en-US" altLang="zh-CN" sz="2000" b="1">
                <a:solidFill>
                  <a:srgbClr val="2AA2BA"/>
                </a:solidFill>
                <a:sym typeface="+mn-ea"/>
              </a:rPr>
              <a:t>preacher </a:t>
            </a:r>
            <a:r>
              <a:rPr lang="zh-CN" altLang="en-US" sz="2000">
                <a:latin typeface="Times New Roman" panose="02020603050405020304" pitchFamily="18" charset="0"/>
                <a:sym typeface="+mn-ea"/>
              </a:rPr>
              <a:t>in the poor agricultural districts of Brabant, empathizing with the poverty of the inhabitants and began to share their poverty and rough living conditions. Despite trying to live according to the </a:t>
            </a:r>
            <a:r>
              <a:rPr lang="en-US" altLang="zh-CN" sz="2000" b="1">
                <a:solidFill>
                  <a:srgbClr val="2AA2BA"/>
                </a:solidFill>
                <a:sym typeface="+mn-ea"/>
              </a:rPr>
              <a:t>gospel </a:t>
            </a:r>
            <a:r>
              <a:rPr lang="zh-CN" altLang="en-US" sz="2000">
                <a:latin typeface="Times New Roman" panose="02020603050405020304" pitchFamily="18" charset="0"/>
                <a:sym typeface="+mn-ea"/>
              </a:rPr>
              <a:t>message of poverty, the church authorities were displeased that Van Gogh seemed to be </a:t>
            </a:r>
            <a:r>
              <a:rPr lang="en-US" altLang="zh-CN" sz="2000" b="1">
                <a:solidFill>
                  <a:srgbClr val="2AA2BA"/>
                </a:solidFill>
                <a:sym typeface="+mn-ea"/>
              </a:rPr>
              <a:t>undermining </a:t>
            </a:r>
            <a:r>
              <a:rPr lang="zh-CN" altLang="en-US" sz="2000">
                <a:latin typeface="Times New Roman" panose="02020603050405020304" pitchFamily="18" charset="0"/>
                <a:sym typeface="+mn-ea"/>
              </a:rPr>
              <a:t>the “dignity of the </a:t>
            </a:r>
            <a:r>
              <a:rPr lang="en-US" altLang="zh-CN" sz="2000" b="1">
                <a:solidFill>
                  <a:srgbClr val="2AA2BA"/>
                </a:solidFill>
                <a:sym typeface="+mn-ea"/>
              </a:rPr>
              <a:t>priesthood</a:t>
            </a:r>
            <a:r>
              <a:rPr lang="zh-CN" altLang="en-US" sz="2000">
                <a:latin typeface="Times New Roman" panose="02020603050405020304" pitchFamily="18" charset="0"/>
                <a:sym typeface="+mn-ea"/>
              </a:rPr>
              <a:t>”. He was relieved of his post and Van Gogh turned his eyes to art.</a:t>
            </a:r>
            <a:endParaRPr lang="zh-CN" altLang="en-US" sz="2000" noProof="1">
              <a:latin typeface="Times New Roman" panose="02020603050405020304" pitchFamily="18" charset="0"/>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705803" y="5250180"/>
            <a:ext cx="10745788" cy="159956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Groot-Zundert 赫仑桑得（荷兰布拉邦省的小镇）</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Protestant n. 新教徒</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preacher n. 牧师，传道士</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gospel n. 教义，信条</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undermine v. 渐渐破坏，逐渐损害</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priesthood n. 教士，神父</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706120" y="508825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788988" y="615950"/>
            <a:ext cx="10745788" cy="3784600"/>
          </a:xfrm>
          <a:prstGeom prst="rect">
            <a:avLst/>
          </a:prstGeom>
          <a:noFill/>
        </p:spPr>
        <p:txBody>
          <a:bodyPr wrap="square" rtlCol="0" anchor="t">
            <a:spAutoFit/>
          </a:bodyPr>
          <a:p>
            <a:pPr indent="457200" algn="just">
              <a:lnSpc>
                <a:spcPct val="150000"/>
              </a:lnSpc>
            </a:pPr>
            <a:r>
              <a:rPr lang="zh-CN" altLang="en-US" sz="2000" noProof="1">
                <a:latin typeface="Times New Roman" panose="02020603050405020304" pitchFamily="18" charset="0"/>
                <a:ea typeface="宋体" panose="02010600030101010101" pitchFamily="2" charset="-122"/>
                <a:cs typeface="+mn-cs"/>
              </a:rPr>
              <a:t>Although he dislikes the formal training, Van Gogh still studied art in both </a:t>
            </a:r>
            <a:r>
              <a:rPr lang="en-US" altLang="zh-CN" sz="2000" b="1" noProof="1">
                <a:solidFill>
                  <a:srgbClr val="2AA2BA"/>
                </a:solidFill>
                <a:ea typeface="宋体" panose="02010600030101010101" pitchFamily="2" charset="-122"/>
                <a:cs typeface="+mn-cs"/>
              </a:rPr>
              <a:t>Brussels </a:t>
            </a:r>
            <a:r>
              <a:rPr lang="zh-CN" altLang="en-US" sz="2000" noProof="1">
                <a:latin typeface="Times New Roman" panose="02020603050405020304" pitchFamily="18" charset="0"/>
                <a:ea typeface="宋体" panose="02010600030101010101" pitchFamily="2" charset="-122"/>
                <a:cs typeface="+mn-cs"/>
              </a:rPr>
              <a:t>and Paris. In Paris he was influenced by the new impressionist painters, such as </a:t>
            </a:r>
            <a:r>
              <a:rPr lang="en-US" altLang="zh-CN" sz="2000" b="1" noProof="1">
                <a:solidFill>
                  <a:srgbClr val="2AA2BA"/>
                </a:solidFill>
                <a:ea typeface="宋体" panose="02010600030101010101" pitchFamily="2" charset="-122"/>
                <a:cs typeface="+mn-cs"/>
              </a:rPr>
              <a:t>Monet</a:t>
            </a:r>
            <a:r>
              <a:rPr lang="zh-CN" altLang="en-US" sz="2000" noProof="1">
                <a:latin typeface="Times New Roman" panose="02020603050405020304" pitchFamily="18" charset="0"/>
                <a:ea typeface="宋体" panose="02010600030101010101" pitchFamily="2" charset="-122"/>
                <a:cs typeface="+mn-cs"/>
              </a:rPr>
              <a:t>, </a:t>
            </a:r>
            <a:r>
              <a:rPr lang="en-US" altLang="zh-CN" sz="2000" b="1" noProof="1">
                <a:solidFill>
                  <a:srgbClr val="2AA2BA"/>
                </a:solidFill>
                <a:ea typeface="宋体" panose="02010600030101010101" pitchFamily="2" charset="-122"/>
                <a:cs typeface="+mn-cs"/>
              </a:rPr>
              <a:t>Renoir</a:t>
            </a:r>
            <a:r>
              <a:rPr lang="zh-CN" altLang="en-US" sz="2000" noProof="1">
                <a:latin typeface="Times New Roman" panose="02020603050405020304" pitchFamily="18" charset="0"/>
                <a:ea typeface="宋体" panose="02010600030101010101" pitchFamily="2" charset="-122"/>
                <a:cs typeface="+mn-cs"/>
              </a:rPr>
              <a:t>, and so on. Financially assisted by his brother Theo, Van Gogh later travelled to Arles in the south of France and continued his painting. In Arles, he had a short period of time with the artist </a:t>
            </a:r>
            <a:r>
              <a:rPr lang="en-US" altLang="zh-CN" sz="2000" b="1" noProof="1">
                <a:solidFill>
                  <a:srgbClr val="2AA2BA"/>
                </a:solidFill>
                <a:ea typeface="宋体" panose="02010600030101010101" pitchFamily="2" charset="-122"/>
                <a:cs typeface="+mn-cs"/>
              </a:rPr>
              <a:t>Gauguin</a:t>
            </a:r>
            <a:r>
              <a:rPr lang="zh-CN" altLang="en-US" sz="2000" noProof="1">
                <a:latin typeface="Times New Roman" panose="02020603050405020304" pitchFamily="18" charset="0"/>
                <a:ea typeface="宋体" panose="02010600030101010101" pitchFamily="2" charset="-122"/>
                <a:cs typeface="+mn-cs"/>
              </a:rPr>
              <a:t>. Van Gogh’s intensity and mental imbalance made him difficult to live there. Several weeks later, Van Gogh hurt Gauguin with a </a:t>
            </a:r>
            <a:r>
              <a:rPr lang="en-US" altLang="zh-CN" sz="2000" b="1" noProof="1">
                <a:solidFill>
                  <a:srgbClr val="2AA2BA"/>
                </a:solidFill>
                <a:ea typeface="宋体" panose="02010600030101010101" pitchFamily="2" charset="-122"/>
                <a:cs typeface="+mn-cs"/>
              </a:rPr>
              <a:t>razor blade</a:t>
            </a:r>
            <a:r>
              <a:rPr lang="zh-CN" altLang="en-US" sz="2000" noProof="1">
                <a:latin typeface="Times New Roman" panose="02020603050405020304" pitchFamily="18" charset="0"/>
                <a:ea typeface="宋体" panose="02010600030101010101" pitchFamily="2" charset="-122"/>
                <a:cs typeface="+mn-cs"/>
              </a:rPr>
              <a:t>. Gauguin fled back to Paris, and Van Gogh later cut off the lower part of his ear with the blade.</a:t>
            </a:r>
            <a:endParaRPr lang="zh-CN" altLang="en-US" sz="2000" noProof="1">
              <a:latin typeface="Times New Roman" panose="02020603050405020304" pitchFamily="18" charset="0"/>
              <a:ea typeface="宋体" panose="02010600030101010101" pitchFamily="2" charset="-122"/>
              <a:cs typeface="+mn-cs"/>
            </a:endParaRPr>
          </a:p>
          <a:p>
            <a:pPr indent="457200" algn="just">
              <a:lnSpc>
                <a:spcPct val="150000"/>
              </a:lnSpc>
            </a:pPr>
            <a:endParaRPr lang="zh-CN" altLang="en-US" sz="2000" noProof="1">
              <a:latin typeface="Times New Roman" panose="02020603050405020304" pitchFamily="18" charset="0"/>
              <a:ea typeface="宋体" panose="02010600030101010101" pitchFamily="2" charset="-122"/>
              <a:cs typeface="+mn-cs"/>
            </a:endParaRPr>
          </a:p>
        </p:txBody>
      </p:sp>
      <p:sp>
        <p:nvSpPr>
          <p:cNvPr id="2" name="文本框 1"/>
          <p:cNvSpPr txBox="1"/>
          <p:nvPr/>
        </p:nvSpPr>
        <p:spPr>
          <a:xfrm>
            <a:off x="668020" y="4836160"/>
            <a:ext cx="9671050" cy="138366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Brussels 布鲁塞尔（比利时的首都和最大的城市，是欧盟的主要行政机构所在地和北大西洋公约组织的总部驻地，有</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“欧洲首都”之称。）</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Monet 莫奈（1840—1926 年，法国画家， 印象派代表人物和创始人之一。）</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Renoir 雷诺阿（1841—1919 年，法国印象派的著名画家、雕刻家。）</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Gauguin 高更（1848—1903 年，法国后印象派画家、雕塑家，与梵高、塞尚并称为后印象派三大巨匠。）</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razor blade 剃须刀片</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
        <p:nvSpPr>
          <p:cNvPr id="3993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cxnSp>
        <p:nvCxnSpPr>
          <p:cNvPr id="7" name="直接连接符 6"/>
          <p:cNvCxnSpPr/>
          <p:nvPr/>
        </p:nvCxnSpPr>
        <p:spPr>
          <a:xfrm>
            <a:off x="788988" y="4620260"/>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857568" y="615950"/>
            <a:ext cx="10045700" cy="4246245"/>
          </a:xfrm>
          <a:prstGeom prst="rect">
            <a:avLst/>
          </a:prstGeom>
          <a:noFill/>
        </p:spPr>
        <p:txBody>
          <a:bodyPr wrap="square" rtlCol="0" anchor="t">
            <a:spAutoFit/>
          </a:bodyPr>
          <a:p>
            <a:pPr indent="457200" algn="just">
              <a:lnSpc>
                <a:spcPct val="150000"/>
              </a:lnSpc>
            </a:pPr>
            <a:r>
              <a:rPr lang="zh-CN" altLang="en-US" sz="2000">
                <a:latin typeface="Times New Roman" panose="02020603050405020304" pitchFamily="18" charset="0"/>
                <a:sym typeface="+mn-ea"/>
              </a:rPr>
              <a:t>This behavior was symptomatic of his increasing mental imbalance. He was later admitted to a </a:t>
            </a:r>
            <a:r>
              <a:rPr lang="en-US" altLang="zh-CN" sz="2000" b="1">
                <a:solidFill>
                  <a:srgbClr val="2AA2BA"/>
                </a:solidFill>
                <a:sym typeface="+mn-ea"/>
              </a:rPr>
              <a:t>lunatic asylum </a:t>
            </a:r>
            <a:r>
              <a:rPr lang="zh-CN" altLang="en-US" sz="2000">
                <a:latin typeface="Times New Roman" panose="02020603050405020304" pitchFamily="18" charset="0"/>
                <a:sym typeface="+mn-ea"/>
              </a:rPr>
              <a:t>where he would spend time on and off until his death in 1890. At the best of times, Van Gogh had an emotional intensity that flipped between madness and genius. It was during the last two years of his life that Van Gogh was at his most productive as a painter. He developed a style of painting that was quick and rapid — leaving no time for contemplation and thought. He painted with quick movements of the brush and drew paintings </a:t>
            </a:r>
            <a:r>
              <a:rPr lang="en-US" altLang="zh-CN" sz="2000" b="1">
                <a:solidFill>
                  <a:srgbClr val="2AA2BA"/>
                </a:solidFill>
                <a:sym typeface="+mn-ea"/>
              </a:rPr>
              <a:t>avant-garde </a:t>
            </a:r>
            <a:r>
              <a:rPr lang="zh-CN" altLang="en-US" sz="2000">
                <a:latin typeface="Times New Roman" panose="02020603050405020304" pitchFamily="18" charset="0"/>
                <a:sym typeface="+mn-ea"/>
              </a:rPr>
              <a:t>styles — </a:t>
            </a:r>
            <a:r>
              <a:rPr lang="en-US" altLang="zh-CN" sz="2000" b="1">
                <a:solidFill>
                  <a:srgbClr val="2AA2BA"/>
                </a:solidFill>
                <a:sym typeface="+mn-ea"/>
              </a:rPr>
              <a:t>foreshadowing </a:t>
            </a:r>
            <a:r>
              <a:rPr lang="zh-CN" altLang="en-US" sz="2000">
                <a:latin typeface="Times New Roman" panose="02020603050405020304" pitchFamily="18" charset="0"/>
                <a:sym typeface="+mn-ea"/>
              </a:rPr>
              <a:t>modern art and its abstract style. He felt an overwhelming need and desire to paint. In 1890, a series of bad news affected his mental </a:t>
            </a:r>
            <a:r>
              <a:rPr lang="en-US" altLang="zh-CN" sz="2000" b="1">
                <a:solidFill>
                  <a:srgbClr val="2AA2BA"/>
                </a:solidFill>
                <a:sym typeface="+mn-ea"/>
              </a:rPr>
              <a:t>equilibrium </a:t>
            </a:r>
            <a:r>
              <a:rPr lang="zh-CN" altLang="en-US" sz="2000">
                <a:latin typeface="Times New Roman" panose="02020603050405020304" pitchFamily="18" charset="0"/>
                <a:sym typeface="+mn-ea"/>
              </a:rPr>
              <a:t>and one day in July, </a:t>
            </a:r>
            <a:r>
              <a:rPr lang="en-US" altLang="zh-CN" sz="2000" b="1">
                <a:solidFill>
                  <a:srgbClr val="2AA2BA"/>
                </a:solidFill>
                <a:sym typeface="+mn-ea"/>
              </a:rPr>
              <a:t>whilst</a:t>
            </a:r>
            <a:r>
              <a:rPr lang="zh-CN" altLang="en-US" sz="2000">
                <a:latin typeface="Times New Roman" panose="02020603050405020304" pitchFamily="18" charset="0"/>
                <a:sym typeface="+mn-ea"/>
              </a:rPr>
              <a:t> painting, he shot himself in the chest. He died two days later from his wound.</a:t>
            </a:r>
            <a:endParaRPr lang="zh-CN" altLang="en-US" sz="2000" noProof="1">
              <a:latin typeface="Times New Roman" panose="02020603050405020304" pitchFamily="18" charset="0"/>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722948" y="5231765"/>
            <a:ext cx="10745788" cy="1168400"/>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lunatic asylum n. 精神病院</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avant-garde adj. 前卫的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foreshadowing v. 预示，成为……的前兆</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equilibrium n. 均衡，平衡</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whilst conj. 当……的时候，同时</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706120" y="508825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4"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6"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3018"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Two</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225425" y="1662430"/>
            <a:ext cx="7733665" cy="2584450"/>
          </a:xfrm>
          <a:prstGeom prst="rect">
            <a:avLst/>
          </a:prstGeom>
          <a:noFill/>
        </p:spPr>
        <p:txBody>
          <a:bodyPr wrap="square" rtlCol="0" anchor="t">
            <a:spAutoFit/>
          </a:bodyPr>
          <a:p>
            <a:pPr indent="457200" algn="just">
              <a:lnSpc>
                <a:spcPct val="150000"/>
              </a:lnSpc>
            </a:pPr>
            <a:r>
              <a:rPr lang="zh-CN" altLang="en-US" sz="1800" noProof="1">
                <a:latin typeface="Times New Roman" panose="02020603050405020304" pitchFamily="18" charset="0"/>
                <a:ea typeface="宋体" panose="02010600030101010101" pitchFamily="2" charset="-122"/>
                <a:cs typeface="+mn-cs"/>
              </a:rPr>
              <a:t>Michael Jackson will forever be “the King of Pop”. His legacy will never fade and continue to influence many generations to come. </a:t>
            </a:r>
            <a:endParaRPr lang="zh-CN" altLang="en-US" sz="1800" noProof="1">
              <a:latin typeface="Times New Roman" panose="02020603050405020304" pitchFamily="18" charset="0"/>
              <a:ea typeface="宋体" panose="02010600030101010101" pitchFamily="2" charset="-122"/>
              <a:cs typeface="+mn-cs"/>
            </a:endParaRPr>
          </a:p>
          <a:p>
            <a:pPr indent="457200" algn="just">
              <a:lnSpc>
                <a:spcPct val="150000"/>
              </a:lnSpc>
            </a:pPr>
            <a:r>
              <a:rPr lang="zh-CN" altLang="en-US" sz="1800" noProof="1">
                <a:latin typeface="Times New Roman" panose="02020603050405020304" pitchFamily="18" charset="0"/>
                <a:ea typeface="宋体" panose="02010600030101010101" pitchFamily="2" charset="-122"/>
                <a:cs typeface="+mn-cs"/>
              </a:rPr>
              <a:t>Born on August 29, 1958, Jackson is the seventh of nine </a:t>
            </a:r>
            <a:r>
              <a:rPr lang="en-US" altLang="zh-CN" sz="1800" b="1" noProof="1">
                <a:solidFill>
                  <a:srgbClr val="2AA2BA"/>
                </a:solidFill>
                <a:ea typeface="宋体" panose="02010600030101010101" pitchFamily="2" charset="-122"/>
                <a:cs typeface="+mn-cs"/>
              </a:rPr>
              <a:t>siblings</a:t>
            </a:r>
            <a:r>
              <a:rPr lang="zh-CN" altLang="en-US" sz="1800" noProof="1">
                <a:latin typeface="Times New Roman" panose="02020603050405020304" pitchFamily="18" charset="0"/>
                <a:ea typeface="宋体" panose="02010600030101010101" pitchFamily="2" charset="-122"/>
                <a:cs typeface="+mn-cs"/>
              </a:rPr>
              <a:t>, who were all raised in a strict </a:t>
            </a:r>
            <a:r>
              <a:rPr lang="en-US" altLang="zh-CN" sz="1800" b="1" noProof="1">
                <a:solidFill>
                  <a:srgbClr val="2AA2BA"/>
                </a:solidFill>
                <a:ea typeface="宋体" panose="02010600030101010101" pitchFamily="2" charset="-122"/>
                <a:cs typeface="+mn-cs"/>
              </a:rPr>
              <a:t>Jehovah’s Witnesses</a:t>
            </a:r>
            <a:r>
              <a:rPr lang="zh-CN" altLang="en-US" sz="1800" noProof="1">
                <a:latin typeface="Times New Roman" panose="02020603050405020304" pitchFamily="18" charset="0"/>
                <a:ea typeface="宋体" panose="02010600030101010101" pitchFamily="2" charset="-122"/>
                <a:cs typeface="+mn-cs"/>
              </a:rPr>
              <a:t>. In 1987, he left the religion after the </a:t>
            </a:r>
            <a:r>
              <a:rPr lang="en-US" altLang="zh-CN" sz="1800" b="1" noProof="1">
                <a:solidFill>
                  <a:srgbClr val="2AA2BA"/>
                </a:solidFill>
                <a:ea typeface="宋体" panose="02010600030101010101" pitchFamily="2" charset="-122"/>
                <a:cs typeface="+mn-cs"/>
              </a:rPr>
              <a:t>shunning </a:t>
            </a:r>
            <a:r>
              <a:rPr lang="zh-CN" altLang="en-US" sz="1800" noProof="1">
                <a:latin typeface="Times New Roman" panose="02020603050405020304" pitchFamily="18" charset="0"/>
                <a:ea typeface="宋体" panose="02010600030101010101" pitchFamily="2" charset="-122"/>
                <a:cs typeface="+mn-cs"/>
              </a:rPr>
              <a:t>of his sister LaToya. </a:t>
            </a:r>
            <a:endParaRPr lang="zh-CN" altLang="en-US" sz="1800" noProof="1">
              <a:latin typeface="Times New Roman" panose="02020603050405020304" pitchFamily="18" charset="0"/>
              <a:ea typeface="宋体" panose="02010600030101010101" pitchFamily="2" charset="-122"/>
              <a:cs typeface="+mn-cs"/>
            </a:endParaRPr>
          </a:p>
          <a:p>
            <a:pPr indent="457200" algn="just">
              <a:lnSpc>
                <a:spcPct val="150000"/>
              </a:lnSpc>
            </a:pPr>
            <a:endParaRPr lang="zh-CN" altLang="en-US" sz="1800" noProof="1">
              <a:latin typeface="Times New Roman" panose="02020603050405020304" pitchFamily="18" charset="0"/>
              <a:ea typeface="宋体" panose="02010600030101010101" pitchFamily="2" charset="-122"/>
              <a:cs typeface="+mn-cs"/>
            </a:endParaRPr>
          </a:p>
        </p:txBody>
      </p:sp>
      <p:sp>
        <p:nvSpPr>
          <p:cNvPr id="43020" name="文本框 3"/>
          <p:cNvSpPr txBox="1"/>
          <p:nvPr/>
        </p:nvSpPr>
        <p:spPr>
          <a:xfrm>
            <a:off x="4233863" y="1165860"/>
            <a:ext cx="372427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Michael Jackson</a:t>
            </a:r>
            <a:endParaRPr lang="en-US" altLang="zh-CN" sz="2000" b="1">
              <a:latin typeface="Arial" panose="020B0604020202020204" pitchFamily="34" charset="0"/>
              <a:ea typeface="宋体" panose="02010600030101010101" pitchFamily="2" charset="-122"/>
            </a:endParaRPr>
          </a:p>
        </p:txBody>
      </p:sp>
      <p:sp>
        <p:nvSpPr>
          <p:cNvPr id="11" name="文本框 10"/>
          <p:cNvSpPr txBox="1"/>
          <p:nvPr/>
        </p:nvSpPr>
        <p:spPr>
          <a:xfrm>
            <a:off x="76200" y="4941570"/>
            <a:ext cx="10493375" cy="138366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siblings n. 兄弟姐妹</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Jehovah’s Witnesses 耶和华见证会（是成立于19 世纪70 年代的小教派，发祥地为宾夕法尼亚州。原名为守望会，</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1931 年改称耶和华见证会。其教义的最大特点是反对主流基督教的圣父、圣子和圣灵三位一体的教义。他们讨厌偶</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像崇拜，拒绝向上帝以外的任何偶像致敬，甚至对美国国旗也不例外，并且拒绝服兵役。）</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shunning n. 回避</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76200" y="4941570"/>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7959090" y="306070"/>
            <a:ext cx="3997325" cy="4635500"/>
          </a:xfrm>
          <a:prstGeom prst="rect">
            <a:avLst/>
          </a:prstGeom>
        </p:spPr>
      </p:pic>
    </p:spTree>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8"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45060" name="文本框 4"/>
          <p:cNvSpPr txBox="1"/>
          <p:nvPr/>
        </p:nvSpPr>
        <p:spPr>
          <a:xfrm>
            <a:off x="549275" y="1561465"/>
            <a:ext cx="10551160" cy="2861310"/>
          </a:xfrm>
          <a:prstGeom prst="rect">
            <a:avLst/>
          </a:prstGeom>
          <a:noFill/>
          <a:ln w="9525">
            <a:noFill/>
          </a:ln>
        </p:spPr>
        <p:txBody>
          <a:bodyPr wrap="square" anchor="t">
            <a:spAutoFit/>
          </a:bodyPr>
          <a:p>
            <a:pPr indent="457200" algn="just">
              <a:lnSpc>
                <a:spcPct val="150000"/>
              </a:lnSpc>
            </a:pPr>
            <a:r>
              <a:rPr lang="zh-CN" altLang="en-US" sz="2000">
                <a:latin typeface="Times New Roman" panose="02020603050405020304" pitchFamily="18" charset="0"/>
                <a:sym typeface="+mn-ea"/>
              </a:rPr>
              <a:t>Amidst many legal battles including tax lawsuits he was facing, Jackson was able to breathe a sign of relief after he’s cleared from the charges of the </a:t>
            </a:r>
            <a:r>
              <a:rPr lang="en-US" altLang="zh-CN" sz="2000" b="1">
                <a:solidFill>
                  <a:srgbClr val="2AA2BA"/>
                </a:solidFill>
                <a:sym typeface="+mn-ea"/>
              </a:rPr>
              <a:t>controversial </a:t>
            </a:r>
            <a:r>
              <a:rPr lang="zh-CN" altLang="en-US" sz="2000">
                <a:latin typeface="Times New Roman" panose="02020603050405020304" pitchFamily="18" charset="0"/>
                <a:sym typeface="+mn-ea"/>
              </a:rPr>
              <a:t>child </a:t>
            </a:r>
            <a:r>
              <a:rPr lang="en-US" altLang="zh-CN" sz="2000" b="1">
                <a:solidFill>
                  <a:srgbClr val="2AA2BA"/>
                </a:solidFill>
                <a:sym typeface="+mn-ea"/>
              </a:rPr>
              <a:t>molestation </a:t>
            </a:r>
            <a:r>
              <a:rPr lang="zh-CN" altLang="en-US" sz="2000">
                <a:latin typeface="Times New Roman" panose="02020603050405020304" pitchFamily="18" charset="0"/>
                <a:sym typeface="+mn-ea"/>
              </a:rPr>
              <a:t>case that could send him to jail for 20 years if he was convicted. An effort for musical comeback then came in the form of a single titled “One More Chance”, which was written by R. Kelly and released on November 21, 2003. His hard work paid off when the album went on to become No. 1 on Billboard’s R&amp;B/Hip-Hop Singles for three straight weeks.</a:t>
            </a:r>
            <a:endParaRPr lang="zh-CN" altLang="en-US" sz="2000">
              <a:latin typeface="Times New Roman" panose="02020603050405020304" pitchFamily="18" charset="0"/>
              <a:ea typeface="宋体" panose="02010600030101010101" pitchFamily="2" charset="-122"/>
            </a:endParaRPr>
          </a:p>
        </p:txBody>
      </p:sp>
      <p:sp>
        <p:nvSpPr>
          <p:cNvPr id="11" name="文本框 10"/>
          <p:cNvSpPr txBox="1"/>
          <p:nvPr/>
        </p:nvSpPr>
        <p:spPr>
          <a:xfrm>
            <a:off x="548958" y="5341620"/>
            <a:ext cx="5407025" cy="737235"/>
          </a:xfrm>
          <a:prstGeom prst="rect">
            <a:avLst/>
          </a:prstGeom>
          <a:noFill/>
        </p:spPr>
        <p:txBody>
          <a:bodyPr wrap="square" rtlCol="0" anchor="t">
            <a:spAutoFit/>
          </a:bodyPr>
          <a:p>
            <a:r>
              <a:rPr lang="zh-CN" altLang="en-US" sz="1400">
                <a:solidFill>
                  <a:schemeClr val="accent4">
                    <a:lumMod val="50000"/>
                  </a:schemeClr>
                </a:solidFill>
                <a:sym typeface="+mn-ea"/>
              </a:rPr>
              <a:t>controversial adj. 有争议的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a:solidFill>
                  <a:schemeClr val="accent4">
                    <a:lumMod val="50000"/>
                  </a:schemeClr>
                </a:solidFill>
                <a:sym typeface="+mn-ea"/>
              </a:rPr>
              <a:t>molestation n. 骚扰，调戏</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endParaRPr>
          </a:p>
        </p:txBody>
      </p:sp>
      <p:cxnSp>
        <p:nvCxnSpPr>
          <p:cNvPr id="7" name="直接连接符 6"/>
          <p:cNvCxnSpPr/>
          <p:nvPr/>
        </p:nvCxnSpPr>
        <p:spPr>
          <a:xfrm>
            <a:off x="548958" y="5071745"/>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1441450" y="911225"/>
            <a:ext cx="9309100" cy="4246245"/>
          </a:xfrm>
          <a:prstGeom prst="rect">
            <a:avLst/>
          </a:prstGeom>
          <a:noFill/>
        </p:spPr>
        <p:txBody>
          <a:bodyPr wrap="square" rtlCol="0" anchor="t">
            <a:spAutoFit/>
          </a:bodyPr>
          <a:p>
            <a:pPr algn="just">
              <a:lnSpc>
                <a:spcPct val="150000"/>
              </a:lnSpc>
            </a:pPr>
            <a:r>
              <a:rPr lang="en-US" altLang="zh-CN" sz="1800" b="1" noProof="1">
                <a:latin typeface="Times New Roman" panose="02020603050405020304" pitchFamily="18" charset="0"/>
                <a:ea typeface="宋体" panose="02010600030101010101" pitchFamily="2" charset="-122"/>
                <a:cs typeface="Times New Roman" panose="02020603050405020304" pitchFamily="18" charset="0"/>
                <a:sym typeface="+mn-ea"/>
              </a:rPr>
              <a:t>     </a:t>
            </a: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He was back focusing on his music career and worked on a comeback album in May 2006.</a:t>
            </a:r>
            <a:endPar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Despite rumors of </a:t>
            </a:r>
            <a:r>
              <a:rPr lang="en-US" altLang="zh-CN" sz="1800" b="1" noProof="1">
                <a:solidFill>
                  <a:srgbClr val="2AA2BA"/>
                </a:solidFill>
                <a:ea typeface="宋体" panose="02010600030101010101" pitchFamily="2" charset="-122"/>
                <a:sym typeface="+mn-ea"/>
              </a:rPr>
              <a:t>collaborations </a:t>
            </a: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with Akon, Kanye West and Ne-Yo, not a single album was released except for </a:t>
            </a:r>
            <a:r>
              <a:rPr lang="en-US" altLang="zh-CN" sz="1800" b="1" noProof="1">
                <a:solidFill>
                  <a:srgbClr val="2AA2BA"/>
                </a:solidFill>
                <a:ea typeface="宋体" panose="02010600030101010101" pitchFamily="2" charset="-122"/>
                <a:sym typeface="+mn-ea"/>
              </a:rPr>
              <a:t>compilations</a:t>
            </a: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 remix, and reissue packages. In 2006, his </a:t>
            </a:r>
            <a:r>
              <a:rPr lang="en-US" altLang="zh-CN" sz="1800" b="1" noProof="1">
                <a:solidFill>
                  <a:srgbClr val="2AA2BA"/>
                </a:solidFill>
                <a:ea typeface="宋体" panose="02010600030101010101" pitchFamily="2" charset="-122"/>
                <a:sym typeface="+mn-ea"/>
              </a:rPr>
              <a:t>Neverland Ranch</a:t>
            </a: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 was closed for public due to maintenance cost that he could no longer afford because of his growing debt.</a:t>
            </a:r>
            <a:endPar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      He passed away in his bed at his rented mansion at 100 North Carolwood Drive in the</a:t>
            </a:r>
            <a:endPar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Holmby Hills district of Los Angeles. His fans around the world mourned the loss of a legend</a:t>
            </a:r>
            <a:endPar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and caused a number of websites including Wikipedia crashed as his devotees were searching</a:t>
            </a:r>
            <a:endPar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information about his death, life, and legacy. It was called a “</a:t>
            </a:r>
            <a:r>
              <a:rPr lang="en-US" altLang="zh-CN" sz="1800" b="1" noProof="1">
                <a:solidFill>
                  <a:srgbClr val="2AA2BA"/>
                </a:solidFill>
                <a:ea typeface="宋体" panose="02010600030101010101" pitchFamily="2" charset="-122"/>
                <a:sym typeface="+mn-ea"/>
              </a:rPr>
              <a:t>seminal </a:t>
            </a: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moment in Internet</a:t>
            </a:r>
            <a:endPar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endParaRPr>
          </a:p>
          <a:p>
            <a:pPr algn="just">
              <a:lnSpc>
                <a:spcPct val="150000"/>
              </a:lnSpc>
            </a:pPr>
            <a:r>
              <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rPr>
              <a:t>history” as web traffic was much higher than normal.</a:t>
            </a:r>
            <a:endParaRPr lang="zh-CN" altLang="en-US" sz="1800" b="1" noProof="1">
              <a:latin typeface="Times New Roman" panose="02020603050405020304" pitchFamily="18" charset="0"/>
              <a:ea typeface="宋体" panose="02010600030101010101" pitchFamily="2" charset="-122"/>
              <a:cs typeface="Times New Roman" panose="02020603050405020304" pitchFamily="18" charset="0"/>
              <a:sym typeface="+mn-ea"/>
            </a:endParaRPr>
          </a:p>
        </p:txBody>
      </p:sp>
      <p:sp>
        <p:nvSpPr>
          <p:cNvPr id="44034" name="文本占位符 5"/>
          <p:cNvSpPr>
            <a:spLocks noGrp="1"/>
          </p:cNvSpPr>
          <p:nvPr/>
        </p:nvSpPr>
        <p:spPr>
          <a:xfrm>
            <a:off x="296863" y="236538"/>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11" name="文本框 10"/>
          <p:cNvSpPr txBox="1"/>
          <p:nvPr/>
        </p:nvSpPr>
        <p:spPr>
          <a:xfrm>
            <a:off x="1441133" y="5506720"/>
            <a:ext cx="5408613"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collaboration n. 合作</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compilation n. 选辑；汇编</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Neverland Ranch （杰克逊拥有的）梦幻庄园</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seminal adj. 影响深远的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1441133" y="550672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13"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7114"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Three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47115" name="文本框 2"/>
          <p:cNvSpPr txBox="1"/>
          <p:nvPr/>
        </p:nvSpPr>
        <p:spPr>
          <a:xfrm>
            <a:off x="570865" y="1805305"/>
            <a:ext cx="7218045" cy="3599815"/>
          </a:xfrm>
          <a:prstGeom prst="rect">
            <a:avLst/>
          </a:prstGeom>
          <a:noFill/>
          <a:ln w="9525">
            <a:noFill/>
          </a:ln>
        </p:spPr>
        <p:txBody>
          <a:bodyPr wrap="square" anchor="t">
            <a:spAutoFit/>
          </a:bodyPr>
          <a:p>
            <a:pPr indent="457200" algn="just">
              <a:lnSpc>
                <a:spcPct val="150000"/>
              </a:lnSpc>
            </a:pPr>
            <a:r>
              <a:rPr lang="zh-CN" altLang="en-US" sz="1600">
                <a:latin typeface="Times New Roman" panose="02020603050405020304" pitchFamily="18" charset="0"/>
                <a:ea typeface="宋体" panose="02010600030101010101" pitchFamily="2" charset="-122"/>
              </a:rPr>
              <a:t>Chinese opera, Greece tragic-comedy and Indian Sanskrit Opera are the three oldest dramatic art forms in the world. During the Tang Dynasty (618—907), the Emperor Taizong established an opera school with a poetic name Liyuan (Pear Garden). From that time on, performers of Chinese opera were referred to as “</a:t>
            </a:r>
            <a:r>
              <a:rPr lang="en-US" altLang="zh-CN" sz="2000" b="1">
                <a:solidFill>
                  <a:srgbClr val="2AA2BA"/>
                </a:solidFill>
                <a:ea typeface="宋体" panose="02010600030101010101" pitchFamily="2" charset="-122"/>
              </a:rPr>
              <a:t>disciples </a:t>
            </a:r>
            <a:r>
              <a:rPr lang="zh-CN" altLang="en-US" sz="1600">
                <a:latin typeface="Times New Roman" panose="02020603050405020304" pitchFamily="18" charset="0"/>
                <a:ea typeface="宋体" panose="02010600030101010101" pitchFamily="2" charset="-122"/>
              </a:rPr>
              <a:t>of the pear garden”. Since the Yuan Dynasty (1271—1368), it has been encouraged by court officials and emperors and has become a traditional art form. During the Qing Dynasty (1644—1911), it became fashionable among the ordinary people. Performances were watched in tearooms, restaurants, and even around </a:t>
            </a:r>
            <a:r>
              <a:rPr lang="en-US" altLang="zh-CN" sz="2000" b="1">
                <a:solidFill>
                  <a:srgbClr val="2AA2BA"/>
                </a:solidFill>
                <a:ea typeface="宋体" panose="02010600030101010101" pitchFamily="2" charset="-122"/>
              </a:rPr>
              <a:t>makeshift </a:t>
            </a:r>
            <a:r>
              <a:rPr lang="zh-CN" altLang="en-US" sz="1600">
                <a:latin typeface="Times New Roman" panose="02020603050405020304" pitchFamily="18" charset="0"/>
                <a:ea typeface="宋体" panose="02010600030101010101" pitchFamily="2" charset="-122"/>
              </a:rPr>
              <a:t>stages.</a:t>
            </a:r>
            <a:endParaRPr lang="zh-CN" altLang="en-US" sz="1600">
              <a:latin typeface="Times New Roman" panose="02020603050405020304" pitchFamily="18" charset="0"/>
              <a:ea typeface="宋体" panose="02010600030101010101" pitchFamily="2" charset="-122"/>
            </a:endParaRPr>
          </a:p>
        </p:txBody>
      </p:sp>
      <p:sp>
        <p:nvSpPr>
          <p:cNvPr id="47116" name="文本框 3"/>
          <p:cNvSpPr txBox="1"/>
          <p:nvPr/>
        </p:nvSpPr>
        <p:spPr>
          <a:xfrm>
            <a:off x="4233863" y="1381125"/>
            <a:ext cx="372427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Chinese Opera</a:t>
            </a:r>
            <a:endParaRPr lang="en-US" altLang="zh-CN" sz="2000" b="1">
              <a:latin typeface="Arial" panose="020B0604020202020204" pitchFamily="34" charset="0"/>
              <a:ea typeface="宋体" panose="02010600030101010101" pitchFamily="2" charset="-122"/>
            </a:endParaRPr>
          </a:p>
        </p:txBody>
      </p:sp>
      <p:sp>
        <p:nvSpPr>
          <p:cNvPr id="11" name="文本框 10"/>
          <p:cNvSpPr txBox="1"/>
          <p:nvPr/>
        </p:nvSpPr>
        <p:spPr>
          <a:xfrm>
            <a:off x="723900" y="5380038"/>
            <a:ext cx="540702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disciple n. 门徒，弟子</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makeshift adj. 临时的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723900" y="5380038"/>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7958455" y="2176780"/>
            <a:ext cx="4176395" cy="2504440"/>
          </a:xfrm>
          <a:prstGeom prst="rect">
            <a:avLst/>
          </a:prstGeom>
        </p:spPr>
      </p:pic>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432435" y="867410"/>
            <a:ext cx="10875645" cy="4154170"/>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rPr>
              <a:t>      </a:t>
            </a:r>
            <a:r>
              <a:rPr lang="zh-CN" altLang="en-US" sz="1600" noProof="1">
                <a:latin typeface="Times New Roman" panose="02020603050405020304" pitchFamily="18" charset="0"/>
                <a:ea typeface="宋体" panose="02010600030101010101" pitchFamily="2" charset="-122"/>
                <a:cs typeface="+mn-cs"/>
              </a:rPr>
              <a:t>It evolved from folk songs, dances, talking, </a:t>
            </a:r>
            <a:r>
              <a:rPr lang="en-US" altLang="zh-CN" sz="2000" b="1" noProof="1">
                <a:solidFill>
                  <a:srgbClr val="2AA2BA"/>
                </a:solidFill>
                <a:ea typeface="宋体" panose="02010600030101010101" pitchFamily="2" charset="-122"/>
                <a:cs typeface="+mn-cs"/>
              </a:rPr>
              <a:t>antimasque</a:t>
            </a:r>
            <a:r>
              <a:rPr lang="zh-CN" altLang="en-US" sz="1600" noProof="1">
                <a:latin typeface="Times New Roman" panose="02020603050405020304" pitchFamily="18" charset="0"/>
                <a:ea typeface="宋体" panose="02010600030101010101" pitchFamily="2" charset="-122"/>
                <a:cs typeface="+mn-cs"/>
              </a:rPr>
              <a:t>, and especially distinctive </a:t>
            </a:r>
            <a:r>
              <a:rPr lang="en-US" altLang="zh-CN" sz="2000" b="1" noProof="1">
                <a:solidFill>
                  <a:srgbClr val="2AA2BA"/>
                </a:solidFill>
                <a:ea typeface="宋体" panose="02010600030101010101" pitchFamily="2" charset="-122"/>
                <a:cs typeface="+mn-cs"/>
              </a:rPr>
              <a:t>dialectical </a:t>
            </a:r>
            <a:r>
              <a:rPr lang="zh-CN" altLang="en-US" sz="1600" noProof="1">
                <a:latin typeface="Times New Roman" panose="02020603050405020304" pitchFamily="18" charset="0"/>
                <a:ea typeface="宋体" panose="02010600030101010101" pitchFamily="2" charset="-122"/>
                <a:cs typeface="+mn-cs"/>
              </a:rPr>
              <a:t>music. Gradually it combined music, art and literature into the performance on the stage. Accompanied by traditional musical instruments like the erhu, the gong, and the </a:t>
            </a:r>
            <a:r>
              <a:rPr lang="en-US" altLang="zh-CN" sz="2000" b="1" noProof="1">
                <a:solidFill>
                  <a:srgbClr val="2AA2BA"/>
                </a:solidFill>
                <a:ea typeface="宋体" panose="02010600030101010101" pitchFamily="2" charset="-122"/>
                <a:cs typeface="+mn-cs"/>
              </a:rPr>
              <a:t>lute, </a:t>
            </a:r>
            <a:r>
              <a:rPr lang="zh-CN" altLang="en-US" sz="1600" noProof="1">
                <a:latin typeface="Times New Roman" panose="02020603050405020304" pitchFamily="18" charset="0"/>
                <a:ea typeface="宋体" panose="02010600030101010101" pitchFamily="2" charset="-122"/>
                <a:cs typeface="+mn-cs"/>
              </a:rPr>
              <a:t>actors present unique melodies — which may sound strange to foreigners — as well as dialogues which are beautifully written and of high literary value. These dialogues also promoted the development of distinct literary styles, such as </a:t>
            </a:r>
            <a:r>
              <a:rPr lang="en-US" altLang="zh-CN" sz="2000" b="1" noProof="1">
                <a:solidFill>
                  <a:srgbClr val="2AA2BA"/>
                </a:solidFill>
                <a:ea typeface="宋体" panose="02010600030101010101" pitchFamily="2" charset="-122"/>
                <a:cs typeface="+mn-cs"/>
              </a:rPr>
              <a:t>zaj</a:t>
            </a:r>
            <a:r>
              <a:rPr lang="en-US" altLang="zh-CN" sz="2000" b="1" noProof="1">
                <a:solidFill>
                  <a:srgbClr val="2AA2BA"/>
                </a:solidFill>
                <a:ea typeface="宋体" panose="02010600030101010101" pitchFamily="2" charset="-122"/>
                <a:cs typeface="+mn-cs"/>
              </a:rPr>
              <a:t>u </a:t>
            </a:r>
            <a:r>
              <a:rPr lang="zh-CN" altLang="en-US" sz="1600" noProof="1">
                <a:latin typeface="Times New Roman" panose="02020603050405020304" pitchFamily="18" charset="0"/>
                <a:ea typeface="宋体" panose="02010600030101010101" pitchFamily="2" charset="-122"/>
                <a:cs typeface="+mn-cs"/>
              </a:rPr>
              <a:t>in the Yuan Dynasty. For Chinese, especially older folks, to listen to this kind of opera is a real pleasure.</a:t>
            </a:r>
            <a:endParaRPr lang="zh-CN" altLang="en-US" sz="1600" noProof="1">
              <a:latin typeface="Times New Roman" panose="02020603050405020304" pitchFamily="18" charset="0"/>
              <a:ea typeface="宋体" panose="02010600030101010101" pitchFamily="2" charset="-122"/>
              <a:cs typeface="+mn-cs"/>
            </a:endParaRPr>
          </a:p>
          <a:p>
            <a:pPr algn="just">
              <a:lnSpc>
                <a:spcPct val="150000"/>
              </a:lnSpc>
            </a:pPr>
            <a:r>
              <a:rPr lang="zh-CN" altLang="en-US" sz="1600" noProof="1">
                <a:latin typeface="Times New Roman" panose="02020603050405020304" pitchFamily="18" charset="0"/>
                <a:ea typeface="宋体" panose="02010600030101010101" pitchFamily="2" charset="-122"/>
                <a:cs typeface="+mn-cs"/>
              </a:rPr>
              <a:t>      What appeals to foreigners most might be the different styles of facial make-up, which is one of the highlights and requires distinctive techniques of painting. Exaggerated designs are painted on each performer’s face to symbolize a character’s personality, role, and fate. This technique may have originated from ancient religions and dance. Audiences who are familiar with opera can know the story by observing the facial painting as well as the costumes. Generally, a red face represents loyalty and bravery; a black face, </a:t>
            </a:r>
            <a:r>
              <a:rPr lang="en-US" altLang="zh-CN" sz="2000" b="1" noProof="1">
                <a:solidFill>
                  <a:srgbClr val="2AA2BA"/>
                </a:solidFill>
                <a:ea typeface="宋体" panose="02010600030101010101" pitchFamily="2" charset="-122"/>
                <a:cs typeface="+mn-cs"/>
              </a:rPr>
              <a:t>valor</a:t>
            </a:r>
            <a:r>
              <a:rPr lang="zh-CN" altLang="en-US" sz="1600" noProof="1">
                <a:latin typeface="Times New Roman" panose="02020603050405020304" pitchFamily="18" charset="0"/>
                <a:ea typeface="宋体" panose="02010600030101010101" pitchFamily="2" charset="-122"/>
                <a:cs typeface="+mn-cs"/>
              </a:rPr>
              <a:t>;</a:t>
            </a:r>
            <a:r>
              <a:rPr lang="en-US" altLang="zh-CN" sz="2000" b="1" noProof="1">
                <a:solidFill>
                  <a:srgbClr val="2AA2BA"/>
                </a:solidFill>
                <a:ea typeface="宋体" panose="02010600030101010101" pitchFamily="2" charset="-122"/>
                <a:cs typeface="+mn-cs"/>
              </a:rPr>
              <a:t> </a:t>
            </a:r>
            <a:r>
              <a:rPr lang="zh-CN" altLang="en-US" sz="1600" noProof="1">
                <a:latin typeface="Times New Roman" panose="02020603050405020304" pitchFamily="18" charset="0"/>
                <a:ea typeface="宋体" panose="02010600030101010101" pitchFamily="2" charset="-122"/>
                <a:cs typeface="+mn-cs"/>
              </a:rPr>
              <a:t>yellow and white faces, </a:t>
            </a:r>
            <a:r>
              <a:rPr lang="en-US" altLang="zh-CN" sz="2000" b="1" noProof="1">
                <a:solidFill>
                  <a:srgbClr val="2AA2BA"/>
                </a:solidFill>
                <a:ea typeface="宋体" panose="02010600030101010101" pitchFamily="2" charset="-122"/>
                <a:cs typeface="+mn-cs"/>
              </a:rPr>
              <a:t>duplicity</a:t>
            </a:r>
            <a:r>
              <a:rPr lang="zh-CN" altLang="en-US" sz="1600" noProof="1">
                <a:latin typeface="Times New Roman" panose="02020603050405020304" pitchFamily="18" charset="0"/>
                <a:ea typeface="宋体" panose="02010600030101010101" pitchFamily="2" charset="-122"/>
                <a:cs typeface="+mn-cs"/>
              </a:rPr>
              <a:t>; and golden and silver faces, mystery.</a:t>
            </a:r>
            <a:endParaRPr lang="zh-CN" altLang="en-US" sz="1600" noProof="1">
              <a:latin typeface="Times New Roman" panose="02020603050405020304" pitchFamily="18" charset="0"/>
              <a:ea typeface="宋体" panose="02010600030101010101" pitchFamily="2" charset="-122"/>
              <a:cs typeface="+mn-cs"/>
            </a:endParaRPr>
          </a:p>
        </p:txBody>
      </p:sp>
      <p:cxnSp>
        <p:nvCxnSpPr>
          <p:cNvPr id="10" name="直接连接符 9"/>
          <p:cNvCxnSpPr/>
          <p:nvPr/>
        </p:nvCxnSpPr>
        <p:spPr>
          <a:xfrm>
            <a:off x="614045" y="5272088"/>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14045" y="5380038"/>
            <a:ext cx="5408613" cy="138366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antimasque n. （戴面具的）滑稽戏</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dialectial adj. 方言的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lute n. 古琵琶</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zaju n. 元杂剧</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valor n. 勇猛</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duplicity n. 表里不一</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1</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150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3326765" cy="1106805"/>
          </a:xfrm>
          <a:prstGeom prst="rect">
            <a:avLst/>
          </a:prstGeom>
          <a:noFill/>
        </p:spPr>
        <p:txBody>
          <a:bodyPr wrap="none" rtlCol="0">
            <a:spAutoFit/>
          </a:bodyPr>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Lead-in</a:t>
            </a:r>
            <a:endPar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49154" name="文本框 2"/>
          <p:cNvSpPr txBox="1"/>
          <p:nvPr/>
        </p:nvSpPr>
        <p:spPr>
          <a:xfrm>
            <a:off x="422910" y="1238885"/>
            <a:ext cx="9437370" cy="3784600"/>
          </a:xfrm>
          <a:prstGeom prst="rect">
            <a:avLst/>
          </a:prstGeom>
          <a:noFill/>
          <a:ln w="9525">
            <a:noFill/>
          </a:ln>
        </p:spPr>
        <p:txBody>
          <a:bodyPr wrap="square" anchor="t">
            <a:spAutoFit/>
          </a:bodyPr>
          <a:p>
            <a:pPr indent="457200" algn="just">
              <a:lnSpc>
                <a:spcPct val="150000"/>
              </a:lnSpc>
            </a:pPr>
            <a:r>
              <a:rPr sz="2000">
                <a:latin typeface="Times New Roman" panose="02020603050405020304" pitchFamily="18" charset="0"/>
                <a:ea typeface="宋体" panose="02010600030101010101" pitchFamily="2" charset="-122"/>
              </a:rPr>
              <a:t>Besides color, lines also function as symbols. For example, a figure can be painted either all white on his face, or just around the nose. The larger the white area painted, the more </a:t>
            </a:r>
            <a:r>
              <a:rPr lang="en-US" altLang="zh-CN" sz="2000" b="1">
                <a:solidFill>
                  <a:srgbClr val="2AA2BA"/>
                </a:solidFill>
                <a:ea typeface="宋体" panose="02010600030101010101" pitchFamily="2" charset="-122"/>
              </a:rPr>
              <a:t>viperous </a:t>
            </a:r>
            <a:r>
              <a:rPr sz="2000">
                <a:latin typeface="Times New Roman" panose="02020603050405020304" pitchFamily="18" charset="0"/>
                <a:ea typeface="宋体" panose="02010600030101010101" pitchFamily="2" charset="-122"/>
              </a:rPr>
              <a:t>the role.</a:t>
            </a:r>
            <a:endParaRPr sz="2000">
              <a:latin typeface="Times New Roman" panose="02020603050405020304" pitchFamily="18" charset="0"/>
              <a:ea typeface="宋体" panose="02010600030101010101" pitchFamily="2" charset="-122"/>
            </a:endParaRPr>
          </a:p>
          <a:p>
            <a:pPr indent="457200" algn="just">
              <a:lnSpc>
                <a:spcPct val="150000"/>
              </a:lnSpc>
            </a:pPr>
            <a:r>
              <a:rPr sz="2000">
                <a:latin typeface="Times New Roman" panose="02020603050405020304" pitchFamily="18" charset="0"/>
                <a:ea typeface="宋体" panose="02010600030101010101" pitchFamily="2" charset="-122"/>
              </a:rPr>
              <a:t>Another technique that fascinates people is the marvelous </a:t>
            </a:r>
            <a:r>
              <a:rPr lang="en-US" altLang="zh-CN" sz="2000" b="1">
                <a:solidFill>
                  <a:srgbClr val="2AA2BA"/>
                </a:solidFill>
                <a:ea typeface="宋体" panose="02010600030101010101" pitchFamily="2" charset="-122"/>
              </a:rPr>
              <a:t>acrobatics</a:t>
            </a:r>
            <a:r>
              <a:rPr sz="2000">
                <a:latin typeface="Times New Roman" panose="02020603050405020304" pitchFamily="18" charset="0"/>
                <a:ea typeface="宋体" panose="02010600030101010101" pitchFamily="2" charset="-122"/>
              </a:rPr>
              <a:t>. Players can make fire spray out of their mouths when they act as spirits, or can </a:t>
            </a:r>
            <a:r>
              <a:rPr lang="en-US" altLang="zh-CN" sz="2000" b="1">
                <a:solidFill>
                  <a:srgbClr val="2AA2BA"/>
                </a:solidFill>
                <a:ea typeface="宋体" panose="02010600030101010101" pitchFamily="2" charset="-122"/>
              </a:rPr>
              <a:t>gallop </a:t>
            </a:r>
            <a:r>
              <a:rPr sz="2000">
                <a:latin typeface="Times New Roman" panose="02020603050405020304" pitchFamily="18" charset="0"/>
                <a:ea typeface="宋体" panose="02010600030101010101" pitchFamily="2" charset="-122"/>
              </a:rPr>
              <a:t>while </a:t>
            </a:r>
            <a:r>
              <a:rPr lang="en-US" altLang="zh-CN" sz="2000" b="1">
                <a:solidFill>
                  <a:srgbClr val="2AA2BA"/>
                </a:solidFill>
                <a:ea typeface="宋体" panose="02010600030101010101" pitchFamily="2" charset="-122"/>
              </a:rPr>
              <a:t>squatting </a:t>
            </a:r>
            <a:r>
              <a:rPr sz="2000">
                <a:latin typeface="Times New Roman" panose="02020603050405020304" pitchFamily="18" charset="0"/>
                <a:ea typeface="宋体" panose="02010600030101010101" pitchFamily="2" charset="-122"/>
              </a:rPr>
              <a:t>to act as a dwarf.</a:t>
            </a:r>
            <a:endParaRPr sz="2000">
              <a:latin typeface="Times New Roman" panose="02020603050405020304" pitchFamily="18" charset="0"/>
              <a:ea typeface="宋体" panose="02010600030101010101" pitchFamily="2" charset="-122"/>
            </a:endParaRPr>
          </a:p>
          <a:p>
            <a:pPr indent="457200" algn="just">
              <a:lnSpc>
                <a:spcPct val="150000"/>
              </a:lnSpc>
            </a:pPr>
            <a:r>
              <a:rPr sz="2000">
                <a:latin typeface="Times New Roman" panose="02020603050405020304" pitchFamily="18" charset="0"/>
                <a:ea typeface="宋体" panose="02010600030101010101" pitchFamily="2" charset="-122"/>
              </a:rPr>
              <a:t>This reflects a saying among actors: “One minute’s performance on the stage takes ten years’ practice behind the scenes.</a:t>
            </a:r>
            <a:r>
              <a:rPr sz="1600">
                <a:latin typeface="Times New Roman" panose="02020603050405020304" pitchFamily="18" charset="0"/>
                <a:ea typeface="宋体" panose="02010600030101010101" pitchFamily="2" charset="-122"/>
              </a:rPr>
              <a:t>”</a:t>
            </a:r>
            <a:endParaRPr sz="1600">
              <a:latin typeface="Times New Roman" panose="02020603050405020304" pitchFamily="18" charset="0"/>
              <a:ea typeface="宋体" panose="02010600030101010101" pitchFamily="2" charset="-122"/>
            </a:endParaRPr>
          </a:p>
        </p:txBody>
      </p:sp>
      <p:sp>
        <p:nvSpPr>
          <p:cNvPr id="11" name="文本框 10"/>
          <p:cNvSpPr txBox="1"/>
          <p:nvPr/>
        </p:nvSpPr>
        <p:spPr>
          <a:xfrm>
            <a:off x="762000" y="5646420"/>
            <a:ext cx="5407025" cy="116840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viperous adj. 阴险的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acrobatics n. 杂技</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gallop v. 飞奔</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squat v. 蹲下</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endParaRPr>
          </a:p>
        </p:txBody>
      </p:sp>
      <p:cxnSp>
        <p:nvCxnSpPr>
          <p:cNvPr id="7" name="直接连接符 6"/>
          <p:cNvCxnSpPr/>
          <p:nvPr/>
        </p:nvCxnSpPr>
        <p:spPr>
          <a:xfrm>
            <a:off x="762000" y="5646420"/>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49154" name="文本框 2"/>
          <p:cNvSpPr txBox="1"/>
          <p:nvPr/>
        </p:nvSpPr>
        <p:spPr>
          <a:xfrm>
            <a:off x="180975" y="777240"/>
            <a:ext cx="7727950" cy="4707890"/>
          </a:xfrm>
          <a:prstGeom prst="rect">
            <a:avLst/>
          </a:prstGeom>
          <a:noFill/>
          <a:ln w="9525">
            <a:noFill/>
          </a:ln>
        </p:spPr>
        <p:txBody>
          <a:bodyPr wrap="square" anchor="t">
            <a:spAutoFit/>
          </a:bodyPr>
          <a:p>
            <a:pPr indent="457200" algn="just">
              <a:lnSpc>
                <a:spcPct val="150000"/>
              </a:lnSpc>
            </a:pPr>
            <a:r>
              <a:rPr sz="2000">
                <a:ea typeface="宋体" panose="02010600030101010101" pitchFamily="2" charset="-122"/>
              </a:rPr>
              <a:t>Over the past 800 years, Chinese opera has evolved into many different regional varieties based on local traits and accents. Today, there are over 300 dazzling regional opera styles. Kun opera, which originated around Jiangsu Province, is a typical ancient opera style and features gentleness and clearness. This enabled it to be ranked among</a:t>
            </a:r>
            <a:r>
              <a:rPr lang="en-US" altLang="zh-CN" sz="2000" b="1">
                <a:solidFill>
                  <a:srgbClr val="2AA2BA"/>
                </a:solidFill>
                <a:ea typeface="宋体" panose="02010600030101010101" pitchFamily="2" charset="-122"/>
              </a:rPr>
              <a:t> the World Oral and Intangible Heritages</a:t>
            </a:r>
            <a:r>
              <a:rPr sz="2000">
                <a:ea typeface="宋体" panose="02010600030101010101" pitchFamily="2" charset="-122"/>
              </a:rPr>
              <a:t>. Qinqiang opera from Shaanxi, known for its loudness and wildness, and Yu opera, Yue opera, and Huangmei Opera are all very enjoyable. Beijing Opera, the best-known Chinese opera style, was formed from the mingling of these regional styles.</a:t>
            </a:r>
            <a:endParaRPr sz="2000">
              <a:ea typeface="宋体" panose="02010600030101010101" pitchFamily="2" charset="-122"/>
            </a:endParaRPr>
          </a:p>
        </p:txBody>
      </p:sp>
      <p:sp>
        <p:nvSpPr>
          <p:cNvPr id="11" name="文本框 10"/>
          <p:cNvSpPr txBox="1"/>
          <p:nvPr/>
        </p:nvSpPr>
        <p:spPr>
          <a:xfrm>
            <a:off x="278130" y="6186170"/>
            <a:ext cx="540702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the World Oral and Intangible Heritages 世界口头和非物质遗产</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endParaRPr>
          </a:p>
        </p:txBody>
      </p:sp>
      <p:cxnSp>
        <p:nvCxnSpPr>
          <p:cNvPr id="7" name="直接连接符 6"/>
          <p:cNvCxnSpPr/>
          <p:nvPr/>
        </p:nvCxnSpPr>
        <p:spPr>
          <a:xfrm>
            <a:off x="278130" y="6078220"/>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8060690" y="1621155"/>
            <a:ext cx="4039870" cy="302069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文本占位符 5"/>
          <p:cNvSpPr>
            <a:spLocks noGrp="1"/>
          </p:cNvSpPr>
          <p:nvPr/>
        </p:nvSpPr>
        <p:spPr>
          <a:xfrm>
            <a:off x="238125" y="252413"/>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50178" name="文本框 7"/>
          <p:cNvSpPr txBox="1"/>
          <p:nvPr/>
        </p:nvSpPr>
        <p:spPr>
          <a:xfrm>
            <a:off x="238125" y="66198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0179" name="文本框 2"/>
          <p:cNvSpPr txBox="1"/>
          <p:nvPr/>
        </p:nvSpPr>
        <p:spPr>
          <a:xfrm>
            <a:off x="910590" y="4189095"/>
            <a:ext cx="9747250" cy="1383665"/>
          </a:xfrm>
          <a:prstGeom prst="rect">
            <a:avLst/>
          </a:prstGeom>
          <a:noFill/>
          <a:ln w="9525">
            <a:noFill/>
          </a:ln>
        </p:spPr>
        <p:txBody>
          <a:bodyPr wrap="square" anchor="t">
            <a:spAutoFit/>
          </a:bodyPr>
          <a:p>
            <a:pPr indent="457200" algn="just">
              <a:lnSpc>
                <a:spcPct val="150000"/>
              </a:lnSpc>
            </a:pPr>
            <a:r>
              <a:rPr lang="zh-CN" altLang="zh-CN" sz="1600">
                <a:latin typeface="Times New Roman" panose="02020603050405020304" pitchFamily="18" charset="0"/>
                <a:ea typeface="宋体" panose="02010600030101010101" pitchFamily="2" charset="-122"/>
              </a:rPr>
              <a:t>In China </a:t>
            </a:r>
            <a:r>
              <a:rPr lang="en-US" altLang="zh-CN" sz="2000" b="1">
                <a:solidFill>
                  <a:srgbClr val="2AA2BA"/>
                </a:solidFill>
                <a:ea typeface="宋体" panose="02010600030101010101" pitchFamily="2" charset="-122"/>
              </a:rPr>
              <a:t>calligraphy </a:t>
            </a:r>
            <a:r>
              <a:rPr lang="zh-CN" altLang="zh-CN" sz="1600">
                <a:latin typeface="Times New Roman" panose="02020603050405020304" pitchFamily="18" charset="0"/>
                <a:ea typeface="宋体" panose="02010600030101010101" pitchFamily="2" charset="-122"/>
              </a:rPr>
              <a:t>occupies a distinguished position in the field of traditional art. It is</a:t>
            </a:r>
            <a:endParaRPr lang="zh-CN" altLang="zh-CN" sz="1600">
              <a:latin typeface="Times New Roman" panose="02020603050405020304" pitchFamily="18" charset="0"/>
              <a:ea typeface="宋体" panose="02010600030101010101" pitchFamily="2" charset="-122"/>
            </a:endParaRPr>
          </a:p>
          <a:p>
            <a:pPr indent="457200" algn="just">
              <a:lnSpc>
                <a:spcPct val="150000"/>
              </a:lnSpc>
            </a:pPr>
            <a:r>
              <a:rPr lang="zh-CN" altLang="zh-CN" sz="1600">
                <a:latin typeface="Times New Roman" panose="02020603050405020304" pitchFamily="18" charset="0"/>
                <a:ea typeface="宋体" panose="02010600030101010101" pitchFamily="2" charset="-122"/>
              </a:rPr>
              <a:t>not only a means of communication, but also a means of expressing a person’s inner world in an</a:t>
            </a:r>
            <a:endParaRPr lang="zh-CN" altLang="zh-CN" sz="1600">
              <a:latin typeface="Times New Roman" panose="02020603050405020304" pitchFamily="18" charset="0"/>
              <a:ea typeface="宋体" panose="02010600030101010101" pitchFamily="2" charset="-122"/>
            </a:endParaRPr>
          </a:p>
          <a:p>
            <a:pPr indent="457200" algn="just">
              <a:lnSpc>
                <a:spcPct val="150000"/>
              </a:lnSpc>
            </a:pPr>
            <a:r>
              <a:rPr lang="en-US" altLang="zh-CN" sz="2000" b="1">
                <a:solidFill>
                  <a:srgbClr val="2AA2BA"/>
                </a:solidFill>
                <a:ea typeface="宋体" panose="02010600030101010101" pitchFamily="2" charset="-122"/>
              </a:rPr>
              <a:t>aesthetic </a:t>
            </a:r>
            <a:r>
              <a:rPr lang="zh-CN" altLang="zh-CN" sz="1600">
                <a:latin typeface="Times New Roman" panose="02020603050405020304" pitchFamily="18" charset="0"/>
                <a:ea typeface="宋体" panose="02010600030101010101" pitchFamily="2" charset="-122"/>
              </a:rPr>
              <a:t>sense.</a:t>
            </a:r>
            <a:endParaRPr lang="zh-CN" altLang="zh-CN" sz="1600">
              <a:latin typeface="Times New Roman" panose="02020603050405020304" pitchFamily="18" charset="0"/>
              <a:ea typeface="宋体" panose="02010600030101010101" pitchFamily="2" charset="-122"/>
            </a:endParaRPr>
          </a:p>
        </p:txBody>
      </p:sp>
      <p:sp>
        <p:nvSpPr>
          <p:cNvPr id="11" name="文本框 10"/>
          <p:cNvSpPr txBox="1"/>
          <p:nvPr/>
        </p:nvSpPr>
        <p:spPr>
          <a:xfrm>
            <a:off x="1270000" y="5597525"/>
            <a:ext cx="794702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calligraphy n. 书法</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aesthetic adj. 美学的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1270000" y="559752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0182" name="文本框 3"/>
          <p:cNvSpPr txBox="1"/>
          <p:nvPr/>
        </p:nvSpPr>
        <p:spPr>
          <a:xfrm>
            <a:off x="4011613" y="1093788"/>
            <a:ext cx="372427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Calligraphy</a:t>
            </a:r>
            <a:endParaRPr lang="en-US" altLang="zh-CN" sz="2000" b="1">
              <a:latin typeface="Arial" panose="020B0604020202020204" pitchFamily="34" charset="0"/>
              <a:ea typeface="宋体" panose="02010600030101010101" pitchFamily="2" charset="-122"/>
            </a:endParaRPr>
          </a:p>
        </p:txBody>
      </p:sp>
      <p:pic>
        <p:nvPicPr>
          <p:cNvPr id="2" name="图片 1"/>
          <p:cNvPicPr>
            <a:picLocks noChangeAspect="1"/>
          </p:cNvPicPr>
          <p:nvPr/>
        </p:nvPicPr>
        <p:blipFill>
          <a:blip r:embed="rId1"/>
          <a:stretch>
            <a:fillRect/>
          </a:stretch>
        </p:blipFill>
        <p:spPr>
          <a:xfrm>
            <a:off x="910590" y="1647825"/>
            <a:ext cx="8306435" cy="233172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文本占位符 5"/>
          <p:cNvSpPr>
            <a:spLocks noGrp="1"/>
          </p:cNvSpPr>
          <p:nvPr/>
        </p:nvSpPr>
        <p:spPr>
          <a:xfrm>
            <a:off x="238125" y="252413"/>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50178" name="文本框 7"/>
          <p:cNvSpPr txBox="1"/>
          <p:nvPr/>
        </p:nvSpPr>
        <p:spPr>
          <a:xfrm>
            <a:off x="238125" y="661988"/>
            <a:ext cx="8610600" cy="829945"/>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a:t>
            </a:r>
            <a:r>
              <a:rPr lang="en-US" altLang="zh-CN" sz="2000" b="1">
                <a:solidFill>
                  <a:srgbClr val="2AA2BA"/>
                </a:solidFill>
                <a:latin typeface="Arial" panose="020B0604020202020204" pitchFamily="34" charset="0"/>
                <a:ea typeface="宋体" panose="02010600030101010101" pitchFamily="2" charset="-122"/>
              </a:rPr>
              <a:t>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0179" name="文本框 2"/>
          <p:cNvSpPr txBox="1"/>
          <p:nvPr/>
        </p:nvSpPr>
        <p:spPr>
          <a:xfrm>
            <a:off x="369570" y="1203960"/>
            <a:ext cx="11472545" cy="2353310"/>
          </a:xfrm>
          <a:prstGeom prst="rect">
            <a:avLst/>
          </a:prstGeom>
          <a:noFill/>
          <a:ln w="9525">
            <a:noFill/>
          </a:ln>
        </p:spPr>
        <p:txBody>
          <a:bodyPr wrap="square" anchor="t">
            <a:spAutoFit/>
          </a:bodyPr>
          <a:p>
            <a:pPr indent="457200" algn="just">
              <a:lnSpc>
                <a:spcPct val="150000"/>
              </a:lnSpc>
            </a:pPr>
            <a:r>
              <a:rPr altLang="zh-CN">
                <a:ea typeface="宋体" panose="02010600030101010101" pitchFamily="2" charset="-122"/>
              </a:rPr>
              <a:t>Ancient people paid great attention to calligraphy. The </a:t>
            </a:r>
            <a:r>
              <a:rPr lang="en-US" altLang="zh-CN" sz="2000" b="1">
                <a:solidFill>
                  <a:srgbClr val="2AA2BA"/>
                </a:solidFill>
                <a:ea typeface="宋体" panose="02010600030101010101" pitchFamily="2" charset="-122"/>
              </a:rPr>
              <a:t>candidates </a:t>
            </a:r>
            <a:r>
              <a:rPr altLang="zh-CN">
                <a:ea typeface="宋体" panose="02010600030101010101" pitchFamily="2" charset="-122"/>
              </a:rPr>
              <a:t>could</a:t>
            </a:r>
            <a:r>
              <a:rPr lang="en-US" altLang="zh-CN" sz="2000">
                <a:solidFill>
                  <a:srgbClr val="2AA2BA"/>
                </a:solidFill>
                <a:ea typeface="宋体" panose="02010600030101010101" pitchFamily="2" charset="-122"/>
              </a:rPr>
              <a:t> </a:t>
            </a:r>
            <a:r>
              <a:rPr altLang="zh-CN">
                <a:ea typeface="宋体" panose="02010600030101010101" pitchFamily="2" charset="-122"/>
              </a:rPr>
              <a:t>manifest his literary talent in </a:t>
            </a:r>
            <a:r>
              <a:rPr lang="en-US" altLang="zh-CN" sz="2000" b="1">
                <a:solidFill>
                  <a:srgbClr val="2AA2BA"/>
                </a:solidFill>
                <a:ea typeface="宋体" panose="02010600030101010101" pitchFamily="2" charset="-122"/>
              </a:rPr>
              <a:t>the Imperial Examination</a:t>
            </a:r>
            <a:r>
              <a:rPr altLang="zh-CN">
                <a:ea typeface="宋体" panose="02010600030101010101" pitchFamily="2" charset="-122"/>
              </a:rPr>
              <a:t>, for it gave a first impression to the examiners. Children of high officials had to learn and try to write a good hand; even emperors themselves were good at calligraphy, for example, the </a:t>
            </a:r>
            <a:r>
              <a:rPr lang="en-US" altLang="zh-CN" sz="2000" b="1">
                <a:solidFill>
                  <a:srgbClr val="2AA2BA"/>
                </a:solidFill>
                <a:ea typeface="宋体" panose="02010600030101010101" pitchFamily="2" charset="-122"/>
              </a:rPr>
              <a:t>versatile </a:t>
            </a:r>
            <a:r>
              <a:rPr altLang="zh-CN">
                <a:ea typeface="宋体" panose="02010600030101010101" pitchFamily="2" charset="-122"/>
              </a:rPr>
              <a:t>Emperor Qianlong in the Qing Dynasty (1644—1911) has left us many examples of his handwriting on </a:t>
            </a:r>
            <a:r>
              <a:rPr lang="en-US" altLang="zh-CN" sz="2000" b="1">
                <a:solidFill>
                  <a:srgbClr val="2AA2BA"/>
                </a:solidFill>
                <a:ea typeface="宋体" panose="02010600030101010101" pitchFamily="2" charset="-122"/>
              </a:rPr>
              <a:t>steles </a:t>
            </a:r>
            <a:r>
              <a:rPr altLang="zh-CN">
                <a:ea typeface="宋体" panose="02010600030101010101" pitchFamily="2" charset="-122"/>
              </a:rPr>
              <a:t>in temples and palaces.</a:t>
            </a:r>
            <a:endParaRPr altLang="zh-CN">
              <a:ea typeface="宋体" panose="02010600030101010101" pitchFamily="2" charset="-122"/>
            </a:endParaRPr>
          </a:p>
        </p:txBody>
      </p:sp>
      <p:sp>
        <p:nvSpPr>
          <p:cNvPr id="11" name="文本框 10"/>
          <p:cNvSpPr txBox="1"/>
          <p:nvPr/>
        </p:nvSpPr>
        <p:spPr>
          <a:xfrm>
            <a:off x="478155" y="5255260"/>
            <a:ext cx="7947025"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candidate n. 考生</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the Imperial Examination 科举考试</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versatile adj. 多才多艺的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stele n. 碑石</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478155" y="505777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1"/>
          <a:stretch>
            <a:fillRect/>
          </a:stretch>
        </p:blipFill>
        <p:spPr>
          <a:xfrm>
            <a:off x="4511040" y="3242310"/>
            <a:ext cx="3071495" cy="3449320"/>
          </a:xfrm>
          <a:prstGeom prst="rect">
            <a:avLst/>
          </a:prstGeom>
        </p:spPr>
      </p:pic>
      <p:pic>
        <p:nvPicPr>
          <p:cNvPr id="4" name="图片 3"/>
          <p:cNvPicPr>
            <a:picLocks noChangeAspect="1"/>
          </p:cNvPicPr>
          <p:nvPr/>
        </p:nvPicPr>
        <p:blipFill>
          <a:blip r:embed="rId2"/>
          <a:stretch>
            <a:fillRect/>
          </a:stretch>
        </p:blipFill>
        <p:spPr>
          <a:xfrm>
            <a:off x="8359140" y="3028315"/>
            <a:ext cx="2417445" cy="361188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2"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3"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4"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5"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6"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7"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8"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9"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1210"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1211" name="文本框 2"/>
          <p:cNvSpPr txBox="1"/>
          <p:nvPr/>
        </p:nvSpPr>
        <p:spPr>
          <a:xfrm>
            <a:off x="742950" y="1381125"/>
            <a:ext cx="10676255" cy="3692525"/>
          </a:xfrm>
          <a:prstGeom prst="rect">
            <a:avLst/>
          </a:prstGeom>
          <a:noFill/>
          <a:ln w="9525">
            <a:noFill/>
          </a:ln>
        </p:spPr>
        <p:txBody>
          <a:bodyPr wrap="square" anchor="t">
            <a:spAutoFit/>
          </a:bodyPr>
          <a:p>
            <a:pPr algn="just">
              <a:lnSpc>
                <a:spcPct val="150000"/>
              </a:lnSpc>
            </a:pPr>
            <a:r>
              <a:rPr lang="en-US" altLang="zh-CN" sz="1600">
                <a:latin typeface="Times New Roman" panose="02020603050405020304" pitchFamily="18" charset="0"/>
                <a:ea typeface="宋体" panose="02010600030101010101" pitchFamily="2" charset="-122"/>
              </a:rPr>
              <a:t>      </a:t>
            </a:r>
            <a:r>
              <a:rPr lang="zh-CN" altLang="en-US" sz="2000">
                <a:latin typeface="Times New Roman" panose="02020603050405020304" pitchFamily="18" charset="0"/>
                <a:ea typeface="宋体" panose="02010600030101010101" pitchFamily="2" charset="-122"/>
              </a:rPr>
              <a:t>To practice calligraphy requires the basic tools of “four treasures of study” (writing brush, ink stick, paper, and ink slab) as well as much concentration on guiding the soft writing brush charged with fluid ink, and writing on the paper where the ink will </a:t>
            </a:r>
            <a:r>
              <a:rPr lang="en-US" altLang="zh-CN" sz="2000" b="1">
                <a:solidFill>
                  <a:srgbClr val="2AA2BA"/>
                </a:solidFill>
                <a:ea typeface="宋体" panose="02010600030101010101" pitchFamily="2" charset="-122"/>
              </a:rPr>
              <a:t>diffuse </a:t>
            </a:r>
            <a:r>
              <a:rPr lang="zh-CN" altLang="en-US" sz="2000">
                <a:latin typeface="Times New Roman" panose="02020603050405020304" pitchFamily="18" charset="0"/>
                <a:ea typeface="宋体" panose="02010600030101010101" pitchFamily="2" charset="-122"/>
              </a:rPr>
              <a:t>quickly. Once the brush movement hesitates, a black mark is created, so “speed, strength and </a:t>
            </a:r>
            <a:r>
              <a:rPr lang="en-US" altLang="zh-CN" sz="2000" b="1">
                <a:solidFill>
                  <a:srgbClr val="2AA2BA"/>
                </a:solidFill>
                <a:ea typeface="宋体" panose="02010600030101010101" pitchFamily="2" charset="-122"/>
              </a:rPr>
              <a:t>agility</a:t>
            </a:r>
            <a:r>
              <a:rPr lang="zh-CN" altLang="en-US" sz="2000">
                <a:latin typeface="Times New Roman" panose="02020603050405020304" pitchFamily="18" charset="0"/>
                <a:ea typeface="宋体" panose="02010600030101010101" pitchFamily="2" charset="-122"/>
              </a:rPr>
              <a:t>” is the essence of fine artwork. When writing, many calligraphers will forget all worries and even themselves, combining all thoughts in the beauty of their art. Thus it can be compared with Qigong, which also can mould and improve a person’s temper and promote well-being.</a:t>
            </a:r>
            <a:endParaRPr lang="zh-CN" altLang="en-US" sz="2000">
              <a:latin typeface="Times New Roman" panose="02020603050405020304" pitchFamily="18" charset="0"/>
              <a:ea typeface="宋体" panose="02010600030101010101" pitchFamily="2" charset="-122"/>
            </a:endParaRPr>
          </a:p>
          <a:p>
            <a:pPr algn="just">
              <a:lnSpc>
                <a:spcPct val="150000"/>
              </a:lnSpc>
            </a:pPr>
            <a:r>
              <a:rPr lang="zh-CN" altLang="en-US" sz="1600">
                <a:latin typeface="Times New Roman" panose="02020603050405020304" pitchFamily="18" charset="0"/>
                <a:ea typeface="宋体" panose="02010600030101010101" pitchFamily="2" charset="-122"/>
              </a:rPr>
              <a:t>    </a:t>
            </a:r>
            <a:endParaRPr lang="zh-CN" altLang="en-US" sz="1600">
              <a:latin typeface="Times New Roman" panose="02020603050405020304" pitchFamily="18" charset="0"/>
              <a:ea typeface="宋体" panose="02010600030101010101" pitchFamily="2" charset="-122"/>
            </a:endParaRPr>
          </a:p>
        </p:txBody>
      </p:sp>
      <p:cxnSp>
        <p:nvCxnSpPr>
          <p:cNvPr id="7" name="直接连接符 6"/>
          <p:cNvCxnSpPr/>
          <p:nvPr/>
        </p:nvCxnSpPr>
        <p:spPr>
          <a:xfrm>
            <a:off x="478155" y="505777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478155" y="5183505"/>
            <a:ext cx="794702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diffuse v. 渗透，四散</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agility n. 灵活，敏捷</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5" name="文本占位符 5"/>
          <p:cNvSpPr>
            <a:spLocks noGrp="1"/>
          </p:cNvSpPr>
          <p:nvPr/>
        </p:nvSpPr>
        <p:spPr>
          <a:xfrm>
            <a:off x="254000" y="204788"/>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52226" name="文本框 2"/>
          <p:cNvSpPr txBox="1"/>
          <p:nvPr/>
        </p:nvSpPr>
        <p:spPr>
          <a:xfrm>
            <a:off x="873125" y="848360"/>
            <a:ext cx="10229850" cy="3784600"/>
          </a:xfrm>
          <a:prstGeom prst="rect">
            <a:avLst/>
          </a:prstGeom>
          <a:noFill/>
          <a:ln w="9525">
            <a:noFill/>
          </a:ln>
        </p:spPr>
        <p:txBody>
          <a:bodyPr wrap="square" anchor="t">
            <a:spAutoFit/>
          </a:bodyPr>
          <a:p>
            <a:pPr algn="just">
              <a:lnSpc>
                <a:spcPct val="150000"/>
              </a:lnSpc>
            </a:pPr>
            <a:r>
              <a:rPr lang="en-US" altLang="zh-CN" sz="1600">
                <a:latin typeface="Times New Roman" panose="02020603050405020304" pitchFamily="18" charset="0"/>
                <a:sym typeface="+mn-ea"/>
              </a:rPr>
              <a:t>     </a:t>
            </a:r>
            <a:r>
              <a:rPr lang="zh-CN" altLang="en-US" sz="2000">
                <a:latin typeface="Times New Roman" panose="02020603050405020304" pitchFamily="18" charset="0"/>
                <a:sym typeface="+mn-ea"/>
              </a:rPr>
              <a:t>Calligraphy, like a mirror, is a silent reflection of the soul. It is believed to have</a:t>
            </a:r>
            <a:r>
              <a:rPr lang="en-US" altLang="zh-CN" sz="2000" b="1">
                <a:solidFill>
                  <a:srgbClr val="2AA2BA"/>
                </a:solidFill>
                <a:sym typeface="+mn-ea"/>
              </a:rPr>
              <a:t> verve </a:t>
            </a:r>
            <a:r>
              <a:rPr lang="zh-CN" altLang="en-US" sz="2000">
                <a:latin typeface="Times New Roman" panose="02020603050405020304" pitchFamily="18" charset="0"/>
                <a:sym typeface="+mn-ea"/>
              </a:rPr>
              <a:t>of optimism, moderateness, or pessimism. Su Dongpo, one of the four litterateurs in the Song Dynasty (960—1279), composed many bold and unconstrained ci (a form of poetry that flourished in the Song Dynasty), and could write handsome characters in good taste.</a:t>
            </a:r>
            <a:endParaRPr lang="zh-CN" altLang="en-US" sz="2000">
              <a:latin typeface="Times New Roman" panose="02020603050405020304" pitchFamily="18" charset="0"/>
              <a:ea typeface="宋体" panose="02010600030101010101" pitchFamily="2" charset="-122"/>
            </a:endParaRPr>
          </a:p>
          <a:p>
            <a:pPr algn="just">
              <a:lnSpc>
                <a:spcPct val="150000"/>
              </a:lnSpc>
            </a:pPr>
            <a:r>
              <a:rPr lang="zh-CN" altLang="en-US" sz="2000">
                <a:latin typeface="Times New Roman" panose="02020603050405020304" pitchFamily="18" charset="0"/>
                <a:sym typeface="+mn-ea"/>
              </a:rPr>
              <a:t>     Today, although various modern ways have been substituted for the original calligraphy, especially that created with a writing brush, people still love the ancient form and practice it untiringly. During the traditional festivals,</a:t>
            </a:r>
            <a:r>
              <a:rPr lang="en-US" altLang="zh-CN" sz="2000" b="1">
                <a:solidFill>
                  <a:srgbClr val="2AA2BA"/>
                </a:solidFill>
                <a:sym typeface="+mn-ea"/>
              </a:rPr>
              <a:t> propitious </a:t>
            </a:r>
            <a:r>
              <a:rPr lang="zh-CN" altLang="en-US" sz="2000">
                <a:latin typeface="Times New Roman" panose="02020603050405020304" pitchFamily="18" charset="0"/>
                <a:sym typeface="+mn-ea"/>
              </a:rPr>
              <a:t>couplets are always indispensable decorations each written in a beautiful style.</a:t>
            </a:r>
            <a:endParaRPr lang="zh-CN" altLang="en-US" sz="2000">
              <a:latin typeface="Times New Roman" panose="02020603050405020304" pitchFamily="18" charset="0"/>
              <a:ea typeface="宋体" panose="02010600030101010101" pitchFamily="2" charset="-122"/>
            </a:endParaRPr>
          </a:p>
        </p:txBody>
      </p:sp>
      <p:sp>
        <p:nvSpPr>
          <p:cNvPr id="11" name="文本框 10"/>
          <p:cNvSpPr txBox="1"/>
          <p:nvPr/>
        </p:nvSpPr>
        <p:spPr>
          <a:xfrm>
            <a:off x="873125" y="5632450"/>
            <a:ext cx="962977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verve n. 神韵</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propitious adj. 吉祥的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873125" y="563245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353060" y="1306195"/>
            <a:ext cx="10875010" cy="4246245"/>
          </a:xfrm>
          <a:prstGeom prst="rect">
            <a:avLst/>
          </a:prstGeom>
          <a:noFill/>
        </p:spPr>
        <p:txBody>
          <a:bodyPr wrap="square" rtlCol="0" anchor="t">
            <a:spAutoFit/>
          </a:bodyPr>
          <a:p>
            <a:pPr indent="457200" algn="just">
              <a:lnSpc>
                <a:spcPct val="150000"/>
              </a:lnSpc>
            </a:pPr>
            <a:r>
              <a:rPr lang="zh-CN" altLang="en-US" sz="2000" noProof="1">
                <a:latin typeface="Times New Roman" panose="02020603050405020304" pitchFamily="18" charset="0"/>
                <a:ea typeface="宋体" panose="02010600030101010101" pitchFamily="2" charset="-122"/>
                <a:cs typeface="+mn-cs"/>
              </a:rPr>
              <a:t>Pop art is now most associated with the work of New York artists of the early 1960s such as Andy Warhol, Roy Lichtenstein, James Rosenquist, and Claes Oldenburg, but artists who drew on popular imagery were part of an international phenomenon in various cities from the mid-1950s onwards. Following the popularity of</a:t>
            </a:r>
            <a:r>
              <a:rPr lang="en-US" altLang="zh-CN" sz="2000" b="1" noProof="1">
                <a:solidFill>
                  <a:srgbClr val="2AA2BA"/>
                </a:solidFill>
                <a:ea typeface="宋体" panose="02010600030101010101" pitchFamily="2" charset="-122"/>
                <a:cs typeface="+mn-cs"/>
              </a:rPr>
              <a:t> the Abstract Expressionists</a:t>
            </a:r>
            <a:r>
              <a:rPr lang="zh-CN" altLang="en-US" sz="2000" noProof="1">
                <a:latin typeface="Times New Roman" panose="02020603050405020304" pitchFamily="18" charset="0"/>
                <a:ea typeface="宋体" panose="02010600030101010101" pitchFamily="2" charset="-122"/>
                <a:cs typeface="+mn-cs"/>
              </a:rPr>
              <a:t>, pop</a:t>
            </a:r>
            <a:r>
              <a:rPr lang="en-US" altLang="zh-CN" sz="2000" noProof="1">
                <a:latin typeface="Times New Roman" panose="02020603050405020304" pitchFamily="18" charset="0"/>
                <a:ea typeface="宋体" panose="02010600030101010101" pitchFamily="2" charset="-122"/>
                <a:cs typeface="+mn-cs"/>
              </a:rPr>
              <a:t>'</a:t>
            </a:r>
            <a:r>
              <a:rPr lang="zh-CN" altLang="en-US" sz="2000" noProof="1">
                <a:latin typeface="Times New Roman" panose="02020603050405020304" pitchFamily="18" charset="0"/>
                <a:ea typeface="宋体" panose="02010600030101010101" pitchFamily="2" charset="-122"/>
                <a:cs typeface="+mn-cs"/>
              </a:rPr>
              <a:t>s reintroduction of identifiable imagery (drawn from mass media and popular culture) was a major shift for the direction of modernism. The subject matter became far from traditional “high art” themes of morality, mythology, and classic history; rather, pop artists celebrated commonplace objects and people of everyday life, in this way seeking to elevate popular culture to the level of fine art. Perhaps owing to the incorporation of commercial images, pop art has become one of the most recognizable styles of modern art.</a:t>
            </a:r>
            <a:endParaRPr lang="zh-CN" altLang="en-US" sz="2000" noProof="1">
              <a:latin typeface="Times New Roman" panose="02020603050405020304" pitchFamily="18" charset="0"/>
              <a:ea typeface="宋体" panose="02010600030101010101" pitchFamily="2" charset="-122"/>
              <a:cs typeface="+mn-cs"/>
            </a:endParaRPr>
          </a:p>
        </p:txBody>
      </p:sp>
      <p:cxnSp>
        <p:nvCxnSpPr>
          <p:cNvPr id="10" name="直接连接符 9"/>
          <p:cNvCxnSpPr/>
          <p:nvPr/>
        </p:nvCxnSpPr>
        <p:spPr>
          <a:xfrm>
            <a:off x="658495" y="589343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58495" y="6073140"/>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the Abstract Expressionist 抽象表现主义画家</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
        <p:nvSpPr>
          <p:cNvPr id="53253" name="文本框 7"/>
          <p:cNvSpPr txBox="1"/>
          <p:nvPr/>
        </p:nvSpPr>
        <p:spPr>
          <a:xfrm>
            <a:off x="180975" y="43973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3254" name="文本框 3"/>
          <p:cNvSpPr txBox="1"/>
          <p:nvPr/>
        </p:nvSpPr>
        <p:spPr>
          <a:xfrm>
            <a:off x="4612958" y="870903"/>
            <a:ext cx="372427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Pop Art</a:t>
            </a:r>
            <a:endParaRPr lang="en-US" altLang="zh-CN" sz="2000" b="1">
              <a:latin typeface="Arial" panose="020B0604020202020204" pitchFamily="34" charset="0"/>
              <a:ea typeface="宋体" panose="02010600030101010101" pitchFamily="2" charset="-122"/>
            </a:endParaRPr>
          </a:p>
        </p:txBody>
      </p:sp>
    </p:spTree>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4282"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211455" y="1092835"/>
            <a:ext cx="9858375" cy="3322955"/>
          </a:xfrm>
          <a:prstGeom prst="rect">
            <a:avLst/>
          </a:prstGeom>
          <a:noFill/>
        </p:spPr>
        <p:txBody>
          <a:bodyPr wrap="square" rtlCol="0" anchor="t">
            <a:spAutoFit/>
          </a:bodyPr>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By creating paintings or sculptures of mass culture objects and media stars, the pop art movement aimed to blur the boundaries between “high” art and “low” culture. The concept that there is no </a:t>
            </a:r>
            <a:r>
              <a:rPr lang="en-US" altLang="zh-CN" sz="2000" b="1" noProof="1">
                <a:solidFill>
                  <a:srgbClr val="2AA2BA"/>
                </a:solidFill>
                <a:ea typeface="宋体" panose="02010600030101010101" pitchFamily="2" charset="-122"/>
                <a:cs typeface="+mn-cs"/>
              </a:rPr>
              <a:t>hierarchy </a:t>
            </a:r>
            <a:r>
              <a:rPr lang="zh-CN" altLang="en-US" sz="1600" noProof="1">
                <a:latin typeface="Times New Roman" panose="02020603050405020304" pitchFamily="18" charset="0"/>
                <a:ea typeface="宋体" panose="02010600030101010101" pitchFamily="2" charset="-122"/>
                <a:cs typeface="+mn-cs"/>
              </a:rPr>
              <a:t>of culture and that art may borrow from any source has been one of the most influential characteristics of pop art.</a:t>
            </a:r>
            <a:endParaRPr lang="zh-CN" altLang="en-US" sz="1600" noProof="1">
              <a:latin typeface="Times New Roman" panose="02020603050405020304" pitchFamily="18" charset="0"/>
              <a:ea typeface="宋体" panose="02010600030101010101" pitchFamily="2" charset="-122"/>
              <a:cs typeface="+mn-cs"/>
            </a:endParaRPr>
          </a:p>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It could be argued that the Abstract Expressionists searched for trauma1in the soul, while  pop artists searched for traces of the same</a:t>
            </a:r>
            <a:r>
              <a:rPr lang="en-US" altLang="zh-CN" sz="2000" b="1" noProof="1">
                <a:solidFill>
                  <a:srgbClr val="2AA2BA"/>
                </a:solidFill>
                <a:ea typeface="宋体" panose="02010600030101010101" pitchFamily="2" charset="-122"/>
                <a:cs typeface="+mn-cs"/>
              </a:rPr>
              <a:t> trauma </a:t>
            </a:r>
            <a:r>
              <a:rPr lang="zh-CN" altLang="en-US" sz="1600" noProof="1">
                <a:latin typeface="Times New Roman" panose="02020603050405020304" pitchFamily="18" charset="0"/>
                <a:ea typeface="宋体" panose="02010600030101010101" pitchFamily="2" charset="-122"/>
                <a:cs typeface="+mn-cs"/>
              </a:rPr>
              <a:t>in the mediated world of advertising, cartoons, and popular imagery at large. But it is perhaps more precise to say that pop artists are the first to recognize that there is no unmediated access to anything, be it the soul, the natural world, or the built environment. Pop artists believed everything was inter-connected, and therefore they sought to make those connections</a:t>
            </a:r>
            <a:r>
              <a:rPr lang="en-US" altLang="zh-CN" sz="2000" b="1" noProof="1">
                <a:solidFill>
                  <a:srgbClr val="2AA2BA"/>
                </a:solidFill>
                <a:ea typeface="宋体" panose="02010600030101010101" pitchFamily="2" charset="-122"/>
                <a:cs typeface="+mn-cs"/>
              </a:rPr>
              <a:t> literal </a:t>
            </a:r>
            <a:r>
              <a:rPr lang="zh-CN" altLang="en-US" sz="1600" noProof="1">
                <a:latin typeface="Times New Roman" panose="02020603050405020304" pitchFamily="18" charset="0"/>
                <a:ea typeface="宋体" panose="02010600030101010101" pitchFamily="2" charset="-122"/>
                <a:cs typeface="+mn-cs"/>
              </a:rPr>
              <a:t>in their artwork.</a:t>
            </a:r>
            <a:endParaRPr lang="zh-CN" altLang="en-US" sz="1600" noProof="1">
              <a:latin typeface="Times New Roman" panose="02020603050405020304" pitchFamily="18" charset="0"/>
              <a:ea typeface="宋体" panose="02010600030101010101" pitchFamily="2" charset="-122"/>
              <a:cs typeface="+mn-cs"/>
            </a:endParaRPr>
          </a:p>
        </p:txBody>
      </p:sp>
      <p:sp>
        <p:nvSpPr>
          <p:cNvPr id="11" name="文本框 10"/>
          <p:cNvSpPr txBox="1"/>
          <p:nvPr/>
        </p:nvSpPr>
        <p:spPr>
          <a:xfrm>
            <a:off x="440055" y="5911215"/>
            <a:ext cx="9629775"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hierarchy n. 等级，层次</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trauma n. 创伤</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literal adj. 字面的，平实的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440055" y="578167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7737475" y="3949700"/>
            <a:ext cx="3900170" cy="2919730"/>
          </a:xfrm>
          <a:prstGeom prst="rect">
            <a:avLst/>
          </a:prstGeom>
        </p:spPr>
      </p:pic>
    </p:spTree>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5297" name="文本占位符 5"/>
          <p:cNvSpPr>
            <a:spLocks noGrp="1"/>
          </p:cNvSpPr>
          <p:nvPr/>
        </p:nvSpPr>
        <p:spPr>
          <a:xfrm>
            <a:off x="238125" y="252413"/>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55298" name="文本框 7"/>
          <p:cNvSpPr txBox="1"/>
          <p:nvPr/>
        </p:nvSpPr>
        <p:spPr>
          <a:xfrm>
            <a:off x="238125" y="66198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3636010" y="923925"/>
            <a:ext cx="7667625" cy="4431030"/>
          </a:xfrm>
          <a:prstGeom prst="rect">
            <a:avLst/>
          </a:prstGeom>
          <a:noFill/>
        </p:spPr>
        <p:txBody>
          <a:bodyPr wrap="square" rtlCol="0" anchor="t">
            <a:spAutoFit/>
          </a:bodyPr>
          <a:p>
            <a:pPr algn="just">
              <a:lnSpc>
                <a:spcPct val="150000"/>
              </a:lnSpc>
            </a:pPr>
            <a:r>
              <a:rPr lang="en-US" sz="1600" b="1" noProof="1">
                <a:latin typeface="Times New Roman" panose="02020603050405020304" pitchFamily="18" charset="0"/>
                <a:ea typeface="宋体" panose="02010600030101010101" pitchFamily="2" charset="-122"/>
                <a:cs typeface="+mn-cs"/>
              </a:rPr>
              <a:t>      </a:t>
            </a:r>
            <a:r>
              <a:rPr sz="1600" noProof="1">
                <a:latin typeface="Times New Roman" panose="02020603050405020304" pitchFamily="18" charset="0"/>
                <a:ea typeface="宋体" panose="02010600030101010101" pitchFamily="2" charset="-122"/>
                <a:cs typeface="+mn-cs"/>
              </a:rPr>
              <a:t>Although pop art </a:t>
            </a:r>
            <a:r>
              <a:rPr lang="en-US" altLang="zh-CN" sz="2000" b="1" noProof="1">
                <a:solidFill>
                  <a:srgbClr val="2AA2BA"/>
                </a:solidFill>
                <a:ea typeface="宋体" panose="02010600030101010101" pitchFamily="2" charset="-122"/>
                <a:cs typeface="+mn-cs"/>
              </a:rPr>
              <a:t>encompassed </a:t>
            </a:r>
            <a:r>
              <a:rPr sz="1600" noProof="1">
                <a:latin typeface="Times New Roman" panose="02020603050405020304" pitchFamily="18" charset="0"/>
                <a:ea typeface="宋体" panose="02010600030101010101" pitchFamily="2" charset="-122"/>
                <a:cs typeface="+mn-cs"/>
              </a:rPr>
              <a:t>a wide variety of work with very different attitudes and postures, much of it is somewhat emotionally removed. In contrast to the “hot” expression of the gestural abstraction that preceded it, pop art is generally “coolly” </a:t>
            </a:r>
            <a:r>
              <a:rPr lang="en-US" altLang="zh-CN" sz="2000" b="1" noProof="1">
                <a:solidFill>
                  <a:srgbClr val="2AA2BA"/>
                </a:solidFill>
                <a:ea typeface="宋体" panose="02010600030101010101" pitchFamily="2" charset="-122"/>
                <a:cs typeface="+mn-cs"/>
              </a:rPr>
              <a:t>ambivalent</a:t>
            </a:r>
            <a:r>
              <a:rPr sz="1600" noProof="1">
                <a:latin typeface="Times New Roman" panose="02020603050405020304" pitchFamily="18" charset="0"/>
                <a:ea typeface="宋体" panose="02010600030101010101" pitchFamily="2" charset="-122"/>
                <a:cs typeface="+mn-cs"/>
              </a:rPr>
              <a:t>.  Whether this suggests an acceptance of the popular world or a shocked withdrawal has been the subject of much debate.</a:t>
            </a:r>
            <a:endParaRPr sz="1600" noProof="1">
              <a:latin typeface="Times New Roman" panose="02020603050405020304" pitchFamily="18" charset="0"/>
              <a:ea typeface="宋体" panose="02010600030101010101" pitchFamily="2" charset="-122"/>
              <a:cs typeface="+mn-cs"/>
            </a:endParaRPr>
          </a:p>
          <a:p>
            <a:pPr algn="just">
              <a:lnSpc>
                <a:spcPct val="150000"/>
              </a:lnSpc>
            </a:pPr>
            <a:r>
              <a:rPr sz="1600" noProof="1">
                <a:latin typeface="Times New Roman" panose="02020603050405020304" pitchFamily="18" charset="0"/>
                <a:ea typeface="宋体" panose="02010600030101010101" pitchFamily="2" charset="-122"/>
                <a:cs typeface="+mn-cs"/>
              </a:rPr>
              <a:t>       Pop artists seemingly embraced the post-WWII manufacturing and media boom. Some critics have cited the choice of imagery of the pop art as an enthusiastic </a:t>
            </a:r>
            <a:r>
              <a:rPr lang="en-US" altLang="zh-CN" sz="2000" b="1" noProof="1">
                <a:solidFill>
                  <a:srgbClr val="2AA2BA"/>
                </a:solidFill>
                <a:ea typeface="宋体" panose="02010600030101010101" pitchFamily="2" charset="-122"/>
                <a:cs typeface="+mn-cs"/>
              </a:rPr>
              <a:t>endorsement </a:t>
            </a:r>
            <a:r>
              <a:rPr sz="1600" noProof="1">
                <a:latin typeface="Times New Roman" panose="02020603050405020304" pitchFamily="18" charset="0"/>
                <a:ea typeface="宋体" panose="02010600030101010101" pitchFamily="2" charset="-122"/>
                <a:cs typeface="+mn-cs"/>
              </a:rPr>
              <a:t>of the capitalist market and the goods it circulated, while others have noted an element of cultural critique in the pop artists’ elevation of the everyday to high art: tying the commodity status of the goods to the status of the art object itself. They take art’s place as, at base, a commodity.</a:t>
            </a:r>
            <a:endParaRPr sz="1600" noProof="1">
              <a:latin typeface="Times New Roman" panose="02020603050405020304" pitchFamily="18" charset="0"/>
              <a:ea typeface="宋体" panose="02010600030101010101" pitchFamily="2" charset="-122"/>
              <a:cs typeface="+mn-cs"/>
            </a:endParaRPr>
          </a:p>
        </p:txBody>
      </p:sp>
      <p:sp>
        <p:nvSpPr>
          <p:cNvPr id="11" name="文本框 10"/>
          <p:cNvSpPr txBox="1"/>
          <p:nvPr/>
        </p:nvSpPr>
        <p:spPr>
          <a:xfrm>
            <a:off x="830263" y="5429250"/>
            <a:ext cx="10472738"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encompass v. 围绕，包含</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ambivalent adj. 矛盾的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endorsement n. 支持，赞同</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925513" y="5429250"/>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238125" y="1492250"/>
            <a:ext cx="2757170" cy="367792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4282"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262255" y="1381125"/>
            <a:ext cx="11493500" cy="2630170"/>
          </a:xfrm>
          <a:prstGeom prst="rect">
            <a:avLst/>
          </a:prstGeom>
          <a:noFill/>
        </p:spPr>
        <p:txBody>
          <a:bodyPr wrap="square" rtlCol="0" anchor="t">
            <a:spAutoFit/>
          </a:bodyPr>
          <a:p>
            <a:pPr indent="457200" algn="just">
              <a:lnSpc>
                <a:spcPct val="150000"/>
              </a:lnSpc>
            </a:pPr>
            <a:r>
              <a:rPr noProof="1">
                <a:ea typeface="宋体" panose="02010600030101010101" pitchFamily="2" charset="-122"/>
                <a:cs typeface="+mn-cs"/>
              </a:rPr>
              <a:t>The majority of pop artists began their careers in commercial art: Andy Warhol was a highly successful magazine illustrator and graphic designer; Ed Ruscha was also a graphic designer, and James Rosenquist started his career as a billboard painter. Their background in the commercial art world trained them in the visual vocabulary of mass culture as well as the techniques to </a:t>
            </a:r>
            <a:r>
              <a:rPr lang="en-US" altLang="zh-CN" sz="2000" b="1" noProof="1">
                <a:solidFill>
                  <a:srgbClr val="2AA2BA"/>
                </a:solidFill>
                <a:ea typeface="宋体" panose="02010600030101010101" pitchFamily="2" charset="-122"/>
                <a:cs typeface="+mn-cs"/>
              </a:rPr>
              <a:t>seamlessly </a:t>
            </a:r>
            <a:r>
              <a:rPr noProof="1">
                <a:ea typeface="宋体" panose="02010600030101010101" pitchFamily="2" charset="-122"/>
                <a:cs typeface="+mn-cs"/>
              </a:rPr>
              <a:t>merge the realms of high art and popular culture.</a:t>
            </a:r>
            <a:endParaRPr noProof="1">
              <a:ea typeface="宋体" panose="02010600030101010101" pitchFamily="2" charset="-122"/>
              <a:cs typeface="+mn-cs"/>
            </a:endParaRPr>
          </a:p>
          <a:p>
            <a:pPr indent="457200" algn="just">
              <a:lnSpc>
                <a:spcPct val="150000"/>
              </a:lnSpc>
            </a:pPr>
            <a:endParaRPr noProof="1">
              <a:ea typeface="宋体" panose="02010600030101010101" pitchFamily="2" charset="-122"/>
              <a:cs typeface="+mn-cs"/>
            </a:endParaRPr>
          </a:p>
        </p:txBody>
      </p:sp>
      <p:sp>
        <p:nvSpPr>
          <p:cNvPr id="11" name="文本框 10"/>
          <p:cNvSpPr txBox="1"/>
          <p:nvPr/>
        </p:nvSpPr>
        <p:spPr>
          <a:xfrm>
            <a:off x="262255" y="4337050"/>
            <a:ext cx="962977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seamlessly adv. 天衣无缝地</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262255" y="421703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8610600" cy="368300"/>
          </a:xfrm>
          <a:prstGeom prst="rect">
            <a:avLst/>
          </a:prstGeom>
          <a:noFill/>
          <a:ln w="9525">
            <a:noFill/>
          </a:ln>
        </p:spPr>
        <p:txBody>
          <a:bodyPr anchor="t">
            <a:spAutoFit/>
          </a:bodyPr>
          <a:p>
            <a:pPr defTabSz="914400"/>
            <a:r>
              <a:rPr lang="en-US" altLang="zh-CN" b="1">
                <a:solidFill>
                  <a:srgbClr val="2AA2BA"/>
                </a:solidFill>
                <a:latin typeface="Arial" panose="020B0604020202020204" pitchFamily="34" charset="0"/>
                <a:ea typeface="宋体" panose="02010600030101010101" pitchFamily="2" charset="-122"/>
              </a:rPr>
              <a:t>A. Match the paintings with their names and descriptions.</a:t>
            </a:r>
            <a:endParaRPr lang="en-US" altLang="zh-CN" b="1">
              <a:solidFill>
                <a:srgbClr val="2AA2BA"/>
              </a:solidFill>
              <a:latin typeface="Arial" panose="020B0604020202020204" pitchFamily="34" charset="0"/>
              <a:ea typeface="宋体" panose="02010600030101010101" pitchFamily="2" charset="-122"/>
            </a:endParaRPr>
          </a:p>
        </p:txBody>
      </p:sp>
      <p:pic>
        <p:nvPicPr>
          <p:cNvPr id="3" name="图片 2"/>
          <p:cNvPicPr>
            <a:picLocks noChangeAspect="1"/>
          </p:cNvPicPr>
          <p:nvPr/>
        </p:nvPicPr>
        <p:blipFill>
          <a:blip r:embed="rId1"/>
          <a:stretch>
            <a:fillRect/>
          </a:stretch>
        </p:blipFill>
        <p:spPr>
          <a:xfrm>
            <a:off x="1357630" y="1178560"/>
            <a:ext cx="2430145" cy="2207895"/>
          </a:xfrm>
          <a:prstGeom prst="rect">
            <a:avLst/>
          </a:prstGeom>
        </p:spPr>
      </p:pic>
      <p:pic>
        <p:nvPicPr>
          <p:cNvPr id="5" name="图片 4"/>
          <p:cNvPicPr>
            <a:picLocks noChangeAspect="1"/>
          </p:cNvPicPr>
          <p:nvPr/>
        </p:nvPicPr>
        <p:blipFill>
          <a:blip r:embed="rId2"/>
          <a:stretch>
            <a:fillRect/>
          </a:stretch>
        </p:blipFill>
        <p:spPr>
          <a:xfrm>
            <a:off x="6811010" y="1135380"/>
            <a:ext cx="2584450" cy="2251075"/>
          </a:xfrm>
          <a:prstGeom prst="rect">
            <a:avLst/>
          </a:prstGeom>
        </p:spPr>
      </p:pic>
      <p:sp>
        <p:nvSpPr>
          <p:cNvPr id="6" name="文本框 5"/>
          <p:cNvSpPr txBox="1"/>
          <p:nvPr/>
        </p:nvSpPr>
        <p:spPr>
          <a:xfrm>
            <a:off x="1289050" y="3442970"/>
            <a:ext cx="4020185" cy="368300"/>
          </a:xfrm>
          <a:prstGeom prst="rect">
            <a:avLst/>
          </a:prstGeom>
          <a:noFill/>
        </p:spPr>
        <p:txBody>
          <a:bodyPr wrap="square" rtlCol="0">
            <a:spAutoFit/>
          </a:bodyPr>
          <a:p>
            <a:r>
              <a:rPr lang="en-US" altLang="zh-CN"/>
              <a:t>1. </a:t>
            </a:r>
            <a:r>
              <a:rPr lang="zh-CN" altLang="en-US">
                <a:sym typeface="+mn-ea"/>
              </a:rPr>
              <a:t>________</a:t>
            </a:r>
            <a:r>
              <a:rPr lang="en-US" altLang="zh-CN"/>
              <a:t>            </a:t>
            </a:r>
            <a:endParaRPr lang="en-US" altLang="zh-CN"/>
          </a:p>
        </p:txBody>
      </p:sp>
      <p:sp>
        <p:nvSpPr>
          <p:cNvPr id="7" name="文本框 6"/>
          <p:cNvSpPr txBox="1"/>
          <p:nvPr/>
        </p:nvSpPr>
        <p:spPr>
          <a:xfrm>
            <a:off x="7152640" y="3386455"/>
            <a:ext cx="4020185" cy="368300"/>
          </a:xfrm>
          <a:prstGeom prst="rect">
            <a:avLst/>
          </a:prstGeom>
          <a:noFill/>
        </p:spPr>
        <p:txBody>
          <a:bodyPr wrap="square" rtlCol="0">
            <a:spAutoFit/>
          </a:bodyPr>
          <a:p>
            <a:r>
              <a:rPr lang="en-US" altLang="zh-CN"/>
              <a:t>2. </a:t>
            </a:r>
            <a:r>
              <a:rPr lang="zh-CN" altLang="en-US">
                <a:sym typeface="+mn-ea"/>
              </a:rPr>
              <a:t>________</a:t>
            </a:r>
            <a:r>
              <a:rPr lang="en-US" altLang="zh-CN"/>
              <a:t>            </a:t>
            </a:r>
            <a:endParaRPr lang="en-US" altLang="zh-CN"/>
          </a:p>
        </p:txBody>
      </p:sp>
      <p:pic>
        <p:nvPicPr>
          <p:cNvPr id="8" name="图片 7"/>
          <p:cNvPicPr>
            <a:picLocks noChangeAspect="1"/>
          </p:cNvPicPr>
          <p:nvPr/>
        </p:nvPicPr>
        <p:blipFill>
          <a:blip r:embed="rId3"/>
          <a:stretch>
            <a:fillRect/>
          </a:stretch>
        </p:blipFill>
        <p:spPr>
          <a:xfrm>
            <a:off x="1289050" y="3896995"/>
            <a:ext cx="2304415" cy="2319020"/>
          </a:xfrm>
          <a:prstGeom prst="rect">
            <a:avLst/>
          </a:prstGeom>
        </p:spPr>
      </p:pic>
      <p:pic>
        <p:nvPicPr>
          <p:cNvPr id="9" name="图片 8"/>
          <p:cNvPicPr>
            <a:picLocks noChangeAspect="1"/>
          </p:cNvPicPr>
          <p:nvPr/>
        </p:nvPicPr>
        <p:blipFill>
          <a:blip r:embed="rId4"/>
          <a:stretch>
            <a:fillRect/>
          </a:stretch>
        </p:blipFill>
        <p:spPr>
          <a:xfrm>
            <a:off x="6928485" y="3811270"/>
            <a:ext cx="2466975" cy="2404745"/>
          </a:xfrm>
          <a:prstGeom prst="rect">
            <a:avLst/>
          </a:prstGeom>
        </p:spPr>
      </p:pic>
      <p:sp>
        <p:nvSpPr>
          <p:cNvPr id="10" name="文本框 9"/>
          <p:cNvSpPr txBox="1"/>
          <p:nvPr/>
        </p:nvSpPr>
        <p:spPr>
          <a:xfrm>
            <a:off x="1289050" y="6372225"/>
            <a:ext cx="4020185" cy="368300"/>
          </a:xfrm>
          <a:prstGeom prst="rect">
            <a:avLst/>
          </a:prstGeom>
          <a:noFill/>
        </p:spPr>
        <p:txBody>
          <a:bodyPr wrap="square" rtlCol="0">
            <a:spAutoFit/>
          </a:bodyPr>
          <a:p>
            <a:r>
              <a:rPr lang="en-US" altLang="zh-CN"/>
              <a:t>3. </a:t>
            </a:r>
            <a:r>
              <a:rPr lang="zh-CN" altLang="en-US">
                <a:sym typeface="+mn-ea"/>
              </a:rPr>
              <a:t>________</a:t>
            </a:r>
            <a:r>
              <a:rPr lang="en-US" altLang="zh-CN"/>
              <a:t>            </a:t>
            </a:r>
            <a:endParaRPr lang="en-US" altLang="zh-CN"/>
          </a:p>
        </p:txBody>
      </p:sp>
      <p:sp>
        <p:nvSpPr>
          <p:cNvPr id="11" name="文本框 10"/>
          <p:cNvSpPr txBox="1"/>
          <p:nvPr/>
        </p:nvSpPr>
        <p:spPr>
          <a:xfrm>
            <a:off x="7152640" y="6372225"/>
            <a:ext cx="4020185" cy="368300"/>
          </a:xfrm>
          <a:prstGeom prst="rect">
            <a:avLst/>
          </a:prstGeom>
          <a:noFill/>
        </p:spPr>
        <p:txBody>
          <a:bodyPr wrap="square" rtlCol="0">
            <a:spAutoFit/>
          </a:bodyPr>
          <a:p>
            <a:r>
              <a:rPr lang="en-US" altLang="zh-CN"/>
              <a:t>4. </a:t>
            </a:r>
            <a:r>
              <a:rPr lang="zh-CN" altLang="en-US">
                <a:sym typeface="+mn-ea"/>
              </a:rPr>
              <a:t>________</a:t>
            </a:r>
            <a:r>
              <a:rPr lang="en-US" altLang="zh-CN"/>
              <a:t>            </a:t>
            </a:r>
            <a:endParaRPr lang="en-US" altLang="zh-CN"/>
          </a:p>
        </p:txBody>
      </p:sp>
      <p:sp>
        <p:nvSpPr>
          <p:cNvPr id="2" name="文本框 1"/>
          <p:cNvSpPr txBox="1"/>
          <p:nvPr/>
        </p:nvSpPr>
        <p:spPr>
          <a:xfrm>
            <a:off x="1714500" y="3386455"/>
            <a:ext cx="1137285" cy="398780"/>
          </a:xfrm>
          <a:prstGeom prst="rect">
            <a:avLst/>
          </a:prstGeom>
          <a:noFill/>
        </p:spPr>
        <p:txBody>
          <a:bodyPr wrap="square" rtlCol="0">
            <a:spAutoFit/>
          </a:bodyPr>
          <a:p>
            <a:r>
              <a:rPr lang="en-US" altLang="zh-CN" sz="2000">
                <a:solidFill>
                  <a:srgbClr val="FF0000"/>
                </a:solidFill>
              </a:rPr>
              <a:t>d</a:t>
            </a:r>
            <a:endParaRPr lang="en-US" altLang="zh-CN" sz="2000">
              <a:solidFill>
                <a:srgbClr val="FF0000"/>
              </a:solidFill>
            </a:endParaRPr>
          </a:p>
        </p:txBody>
      </p:sp>
      <p:sp>
        <p:nvSpPr>
          <p:cNvPr id="4" name="文本框 3"/>
          <p:cNvSpPr txBox="1"/>
          <p:nvPr/>
        </p:nvSpPr>
        <p:spPr>
          <a:xfrm>
            <a:off x="7593330" y="3355975"/>
            <a:ext cx="1137285" cy="398780"/>
          </a:xfrm>
          <a:prstGeom prst="rect">
            <a:avLst/>
          </a:prstGeom>
          <a:noFill/>
        </p:spPr>
        <p:txBody>
          <a:bodyPr wrap="square" rtlCol="0">
            <a:spAutoFit/>
          </a:bodyPr>
          <a:p>
            <a:r>
              <a:rPr lang="en-US" altLang="zh-CN" sz="2000">
                <a:solidFill>
                  <a:srgbClr val="FF0000"/>
                </a:solidFill>
              </a:rPr>
              <a:t>b</a:t>
            </a:r>
            <a:endParaRPr lang="en-US" altLang="zh-CN" sz="2000">
              <a:solidFill>
                <a:srgbClr val="FF0000"/>
              </a:solidFill>
            </a:endParaRPr>
          </a:p>
        </p:txBody>
      </p:sp>
      <p:sp>
        <p:nvSpPr>
          <p:cNvPr id="12" name="文本框 11"/>
          <p:cNvSpPr txBox="1"/>
          <p:nvPr/>
        </p:nvSpPr>
        <p:spPr>
          <a:xfrm>
            <a:off x="1872615" y="6216015"/>
            <a:ext cx="1137285" cy="398780"/>
          </a:xfrm>
          <a:prstGeom prst="rect">
            <a:avLst/>
          </a:prstGeom>
          <a:noFill/>
        </p:spPr>
        <p:txBody>
          <a:bodyPr wrap="square" rtlCol="0">
            <a:spAutoFit/>
          </a:bodyPr>
          <a:p>
            <a:r>
              <a:rPr lang="en-US" altLang="zh-CN" sz="2000">
                <a:solidFill>
                  <a:srgbClr val="FF0000"/>
                </a:solidFill>
              </a:rPr>
              <a:t>a</a:t>
            </a:r>
            <a:endParaRPr lang="en-US" altLang="zh-CN" sz="2000">
              <a:solidFill>
                <a:srgbClr val="FF0000"/>
              </a:solidFill>
            </a:endParaRPr>
          </a:p>
        </p:txBody>
      </p:sp>
      <p:sp>
        <p:nvSpPr>
          <p:cNvPr id="13" name="文本框 12"/>
          <p:cNvSpPr txBox="1"/>
          <p:nvPr/>
        </p:nvSpPr>
        <p:spPr>
          <a:xfrm>
            <a:off x="7593330" y="6216015"/>
            <a:ext cx="1137285" cy="398780"/>
          </a:xfrm>
          <a:prstGeom prst="rect">
            <a:avLst/>
          </a:prstGeom>
          <a:noFill/>
        </p:spPr>
        <p:txBody>
          <a:bodyPr wrap="square" rtlCol="0">
            <a:spAutoFit/>
          </a:bodyPr>
          <a:p>
            <a:r>
              <a:rPr lang="en-US" altLang="zh-CN" sz="2000">
                <a:solidFill>
                  <a:srgbClr val="FF0000"/>
                </a:solidFill>
              </a:rPr>
              <a:t>c</a:t>
            </a:r>
            <a:endParaRPr lang="en-US" altLang="zh-CN" sz="2000">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12" grpId="0"/>
      <p:bldP spid="1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 name="文本框 2"/>
          <p:cNvSpPr txBox="1"/>
          <p:nvPr/>
        </p:nvSpPr>
        <p:spPr>
          <a:xfrm>
            <a:off x="262255" y="723265"/>
            <a:ext cx="11493500" cy="5215890"/>
          </a:xfrm>
          <a:prstGeom prst="rect">
            <a:avLst/>
          </a:prstGeom>
          <a:noFill/>
        </p:spPr>
        <p:txBody>
          <a:bodyPr wrap="square" rtlCol="0" anchor="t">
            <a:spAutoFit/>
          </a:bodyPr>
          <a:p>
            <a:pPr indent="457200" algn="just">
              <a:lnSpc>
                <a:spcPct val="150000"/>
              </a:lnSpc>
            </a:pPr>
            <a:r>
              <a:rPr b="1" noProof="1">
                <a:ea typeface="宋体" panose="02010600030101010101" pitchFamily="2" charset="-122"/>
                <a:cs typeface="+mn-cs"/>
              </a:rPr>
              <a:t>Los Angeles Pop</a:t>
            </a:r>
            <a:endParaRPr b="1" noProof="1">
              <a:ea typeface="宋体" panose="02010600030101010101" pitchFamily="2" charset="-122"/>
              <a:cs typeface="+mn-cs"/>
            </a:endParaRPr>
          </a:p>
          <a:p>
            <a:pPr indent="457200" algn="just">
              <a:lnSpc>
                <a:spcPct val="150000"/>
              </a:lnSpc>
            </a:pPr>
            <a:r>
              <a:rPr noProof="1">
                <a:ea typeface="宋体" panose="02010600030101010101" pitchFamily="2" charset="-122"/>
                <a:cs typeface="+mn-cs"/>
              </a:rPr>
              <a:t>As opposed to New York City, the art world of Los Angeles was much less rigid, lacking the established galleries, critics, and hierarchies of the east coast; this openness is reflected in the styles of the artists who lived and worked there. The first museum survey of pop Art, New Painting of Common Objects, was held at </a:t>
            </a:r>
            <a:r>
              <a:rPr lang="en-US" altLang="zh-CN" sz="2000" b="1" noProof="1">
                <a:solidFill>
                  <a:srgbClr val="2AA2BA"/>
                </a:solidFill>
                <a:ea typeface="宋体" panose="02010600030101010101" pitchFamily="2" charset="-122"/>
                <a:cs typeface="+mn-cs"/>
              </a:rPr>
              <a:t>the Pasadena Art Museum </a:t>
            </a:r>
            <a:r>
              <a:rPr noProof="1">
                <a:ea typeface="宋体" panose="02010600030101010101" pitchFamily="2" charset="-122"/>
                <a:cs typeface="+mn-cs"/>
              </a:rPr>
              <a:t>in 1962, and showcased Warhol and Lichtenstein as well as many artists living in Los Angeles including Ed Ruscha, Joe Goode, Phillip Hefferton, Wayne Thiebaud, and Robert Dowd. Other Los Angeles artists, like Billy Bengston, incorporated a different kind of aesthetic into their version of Pop, utilizing new materials such as automobile paint and referencing surfing and motorcycles in works that make the familiar strange through new and unexpected combinations of images and media. By shifting the focus away from specific consumer goods, these artists allowed pop art to move beyond </a:t>
            </a:r>
            <a:r>
              <a:rPr lang="en-US" altLang="zh-CN" sz="2000" b="1" noProof="1">
                <a:solidFill>
                  <a:srgbClr val="2AA2BA"/>
                </a:solidFill>
                <a:ea typeface="宋体" panose="02010600030101010101" pitchFamily="2" charset="-122"/>
                <a:cs typeface="+mn-cs"/>
              </a:rPr>
              <a:t>replication </a:t>
            </a:r>
            <a:r>
              <a:rPr noProof="1">
                <a:ea typeface="宋体" panose="02010600030101010101" pitchFamily="2" charset="-122"/>
                <a:cs typeface="+mn-cs"/>
              </a:rPr>
              <a:t>to incorporate experience and evoke a particular feeling, attitude, or idea, while also pushing the boundaries between high art and popular culture.</a:t>
            </a:r>
            <a:endParaRPr noProof="1">
              <a:ea typeface="宋体" panose="02010600030101010101" pitchFamily="2" charset="-122"/>
              <a:cs typeface="+mn-cs"/>
            </a:endParaRPr>
          </a:p>
        </p:txBody>
      </p:sp>
      <p:sp>
        <p:nvSpPr>
          <p:cNvPr id="11" name="文本框 10"/>
          <p:cNvSpPr txBox="1"/>
          <p:nvPr/>
        </p:nvSpPr>
        <p:spPr>
          <a:xfrm>
            <a:off x="440055" y="5892800"/>
            <a:ext cx="9629775"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the Pasadena Art Museum 帕萨迪纳美术馆（位于美国加利福尼亚州，于2002 年开馆，以收集、保护和展出从加州起</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源和发展的艺术为主。这些艺术品独一无二，是最具加州特色的艺术作品。）</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replication n. 复制</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440055" y="578167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4282"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11" name="文本框 10"/>
          <p:cNvSpPr txBox="1"/>
          <p:nvPr/>
        </p:nvSpPr>
        <p:spPr>
          <a:xfrm>
            <a:off x="340360" y="5474970"/>
            <a:ext cx="9629775"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dissect v. 仔细剖析</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340360" y="528574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40360" y="1600835"/>
            <a:ext cx="11336655" cy="2553335"/>
          </a:xfrm>
          <a:prstGeom prst="rect">
            <a:avLst/>
          </a:prstGeom>
          <a:noFill/>
        </p:spPr>
        <p:txBody>
          <a:bodyPr wrap="square" rtlCol="0">
            <a:spAutoFit/>
          </a:bodyPr>
          <a:p>
            <a:r>
              <a:rPr lang="zh-CN" altLang="en-US" sz="2000" b="1"/>
              <a:t>Capitalist Realism in Germany</a:t>
            </a:r>
            <a:endParaRPr lang="zh-CN" altLang="en-US" sz="2000" b="1"/>
          </a:p>
          <a:p>
            <a:r>
              <a:rPr lang="zh-CN" altLang="en-US" sz="2000"/>
              <a:t>     In Germany, the counterpart to the American pop art movement was Capitalist Realism,</a:t>
            </a:r>
            <a:endParaRPr lang="zh-CN" altLang="en-US" sz="2000"/>
          </a:p>
          <a:p>
            <a:r>
              <a:rPr lang="zh-CN" altLang="en-US" sz="2000"/>
              <a:t>a movement that focused on subjects taken from commodity culture. The group was founded</a:t>
            </a:r>
            <a:endParaRPr lang="zh-CN" altLang="en-US" sz="2000"/>
          </a:p>
          <a:p>
            <a:r>
              <a:rPr lang="zh-CN" altLang="en-US" sz="2000"/>
              <a:t>by Sigmar Polke in 1963 and included artists Gerhard Richter and Konrad Lueg as its central</a:t>
            </a:r>
            <a:endParaRPr lang="zh-CN" altLang="en-US" sz="2000"/>
          </a:p>
          <a:p>
            <a:r>
              <a:rPr lang="zh-CN" altLang="en-US" sz="2000"/>
              <a:t>members. The Capitalist Realists sought to expose the consumerism and superficiality of</a:t>
            </a:r>
            <a:endParaRPr lang="zh-CN" altLang="en-US" sz="2000"/>
          </a:p>
          <a:p>
            <a:r>
              <a:rPr lang="zh-CN" altLang="en-US" sz="2000"/>
              <a:t>contemporary capitalist society by using the imagery and aesthetic of popular art and advertising</a:t>
            </a:r>
            <a:endParaRPr lang="zh-CN" altLang="en-US" sz="2000"/>
          </a:p>
          <a:p>
            <a:r>
              <a:rPr lang="zh-CN" altLang="en-US" sz="2000"/>
              <a:t>within their work. Polke explored the creative possibilities of mechanical reproduction and Lueg</a:t>
            </a:r>
            <a:endParaRPr lang="zh-CN" altLang="en-US" sz="2000"/>
          </a:p>
          <a:p>
            <a:r>
              <a:rPr lang="zh-CN" altLang="en-US" sz="2000"/>
              <a:t>examined pop culture imagery, while Richter </a:t>
            </a:r>
            <a:r>
              <a:rPr lang="en-US" altLang="zh-CN" sz="2000" b="1">
                <a:solidFill>
                  <a:srgbClr val="2AA2BA"/>
                </a:solidFill>
              </a:rPr>
              <a:t>dissected </a:t>
            </a:r>
            <a:r>
              <a:rPr lang="zh-CN" altLang="en-US" sz="2000"/>
              <a:t>the photographic medium.</a:t>
            </a:r>
            <a:endParaRPr lang="zh-CN" altLang="en-US" sz="2000"/>
          </a:p>
        </p:txBody>
      </p:sp>
    </p:spTree>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4282"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11" name="文本框 10"/>
          <p:cNvSpPr txBox="1"/>
          <p:nvPr/>
        </p:nvSpPr>
        <p:spPr>
          <a:xfrm>
            <a:off x="771525" y="5781675"/>
            <a:ext cx="9629775"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appropriation n. 盗用，占用</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cutlery n. 刀具</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proponent n. 支持者，主张者</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771525" y="561975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771525" y="1228090"/>
            <a:ext cx="10574020" cy="4092575"/>
          </a:xfrm>
          <a:prstGeom prst="rect">
            <a:avLst/>
          </a:prstGeom>
          <a:noFill/>
        </p:spPr>
        <p:txBody>
          <a:bodyPr wrap="square" rtlCol="0">
            <a:spAutoFit/>
          </a:bodyPr>
          <a:p>
            <a:r>
              <a:rPr lang="zh-CN" altLang="en-US" sz="2000" b="1"/>
              <a:t>Nouveau Réalisme in France</a:t>
            </a:r>
            <a:endParaRPr lang="zh-CN" altLang="en-US" sz="2000"/>
          </a:p>
          <a:p>
            <a:r>
              <a:rPr lang="zh-CN" altLang="en-US" sz="2000"/>
              <a:t>      In France, the equivalent of pop art was Nouveau Réalisme, a movement launched by the critic Pierre Restany in 1960, with the drafting of the “Constitutive Declaration of New Realism”, that proclaimed, “Nouveau Réalisme — new ways of perceiving the real.” The declaration was signed in Yves Klein’s workshop by nine artists who were united in their direct </a:t>
            </a:r>
            <a:r>
              <a:rPr lang="en-US" altLang="zh-CN" sz="2000" b="1">
                <a:solidFill>
                  <a:srgbClr val="2AA2BA"/>
                </a:solidFill>
              </a:rPr>
              <a:t>appropriation</a:t>
            </a:r>
            <a:r>
              <a:rPr lang="zh-CN" altLang="en-US" sz="2000"/>
              <a:t> of mass culture, or in Restany’s words, “poetic recycling of urban, industrial, and advertising reality.” This principle is evident in the work of Villeglé, whose technique of “décollage” involved cutting through layers of posters to create a new image. While the movement echoed the American pop artists’ concerns with the commercial culture, many of the Nouveau Réalistes were more concerned with objects than with painting, as is the case with Spoerri, whose “snare-pictures” used food, </a:t>
            </a:r>
            <a:r>
              <a:rPr lang="en-US" altLang="zh-CN" sz="2000" b="1">
                <a:solidFill>
                  <a:srgbClr val="2AA2BA"/>
                </a:solidFill>
              </a:rPr>
              <a:t>cutlery</a:t>
            </a:r>
            <a:r>
              <a:rPr lang="zh-CN" altLang="en-US" sz="2000"/>
              <a:t>, and tabletops as the artistic media. Other key </a:t>
            </a:r>
            <a:r>
              <a:rPr lang="en-US" altLang="zh-CN" sz="2000" b="1">
                <a:solidFill>
                  <a:srgbClr val="2AA2BA"/>
                </a:solidFill>
              </a:rPr>
              <a:t>proponents  </a:t>
            </a:r>
            <a:r>
              <a:rPr lang="zh-CN" altLang="en-US" sz="2000"/>
              <a:t>of the movement included Yves Klein, Jean Tinguely, Arman, Francois Dufrêne, Raymond Hains, Niki de Saint Phalle, and Christo.</a:t>
            </a:r>
            <a:endParaRPr lang="zh-CN" altLang="en-US" sz="2000"/>
          </a:p>
        </p:txBody>
      </p:sp>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4282"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 name="文本框 1"/>
          <p:cNvSpPr txBox="1"/>
          <p:nvPr/>
        </p:nvSpPr>
        <p:spPr>
          <a:xfrm>
            <a:off x="957580" y="1583055"/>
            <a:ext cx="10627360" cy="4092575"/>
          </a:xfrm>
          <a:prstGeom prst="rect">
            <a:avLst/>
          </a:prstGeom>
          <a:noFill/>
        </p:spPr>
        <p:txBody>
          <a:bodyPr wrap="square" rtlCol="0">
            <a:spAutoFit/>
          </a:bodyPr>
          <a:p>
            <a:r>
              <a:rPr lang="zh-CN" altLang="en-US" sz="2000" b="1">
                <a:latin typeface="Times New Roman" panose="02020603050405020304" pitchFamily="18" charset="0"/>
                <a:cs typeface="Times New Roman" panose="02020603050405020304" pitchFamily="18" charset="0"/>
              </a:rPr>
              <a:t>Later Developments</a:t>
            </a:r>
            <a:endParaRPr lang="zh-CN" altLang="en-US" sz="2000">
              <a:latin typeface="Times New Roman" panose="02020603050405020304" pitchFamily="18" charset="0"/>
              <a:cs typeface="Times New Roman" panose="02020603050405020304" pitchFamily="18" charset="0"/>
            </a:endParaRPr>
          </a:p>
          <a:p>
            <a:r>
              <a:rPr lang="zh-CN" altLang="en-US" sz="2000">
                <a:latin typeface="Times New Roman" panose="02020603050405020304" pitchFamily="18" charset="0"/>
                <a:cs typeface="Times New Roman" panose="02020603050405020304" pitchFamily="18" charset="0"/>
              </a:rPr>
              <a:t>       Pop art would continue to influence artists in later decades, with artists like Warhol maintaining a larger-than-life presence within the New York art world into the 1980s. Pop fell out of favor during the 1970s as the art world shifted focus from art objects to installations, performances, and other less tangible art forms. However, with the revival of painting at the end of the 1970s and in the early 1980s, the art object came back into favor once again, and popular culture provided subject matter that was easy for viewers to identify and understand. One of the leading figures of the Neo-Pop movement was Jeff Koons, whose appropriation of pop culture icons such as Michael Jackson and mass-produced objects like Hoover vacuum cleaners further pushed the boundaries of high art. In Japan, the work of Takashi Murakami has been cited as a more recent example of Neo-Pop, due to his use of popular anime imagery in his “Superflat” style and his successful partnering with fashion labels like Louis Vuitton. Such artists continue to break down the barrier between high and low art forms, while reevaluating the role of art as a commodity in and of itself.</a:t>
            </a:r>
            <a:endParaRPr lang="zh-CN" altLang="en-US" sz="2000">
              <a:latin typeface="Times New Roman" panose="02020603050405020304" pitchFamily="18" charset="0"/>
              <a:cs typeface="Times New Roman" panose="02020603050405020304" pitchFamily="18" charset="0"/>
            </a:endParaRPr>
          </a:p>
        </p:txBody>
      </p:sp>
    </p:spTree>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4</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56322"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6851488" y="2855102"/>
            <a:ext cx="5088255" cy="82994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More Resources</a:t>
            </a:r>
            <a:endPar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53" name="文本框 1"/>
          <p:cNvSpPr txBox="1"/>
          <p:nvPr/>
        </p:nvSpPr>
        <p:spPr>
          <a:xfrm>
            <a:off x="1263015" y="1297305"/>
            <a:ext cx="7799388" cy="1004570"/>
          </a:xfrm>
          <a:prstGeom prst="rect">
            <a:avLst/>
          </a:prstGeom>
          <a:noFill/>
          <a:ln w="9525">
            <a:noFill/>
          </a:ln>
        </p:spPr>
        <p:txBody>
          <a:bodyPr wrap="square" anchor="t">
            <a:spAutoFit/>
          </a:bodyPr>
          <a:p>
            <a:pPr>
              <a:lnSpc>
                <a:spcPct val="110000"/>
              </a:lnSpc>
            </a:pPr>
            <a:r>
              <a:rPr lang="zh-CN" altLang="en-US">
                <a:latin typeface="Times New Roman" panose="02020603050405020304" pitchFamily="18" charset="0"/>
                <a:ea typeface="宋体" panose="02010600030101010101" pitchFamily="2" charset="-122"/>
              </a:rPr>
              <a:t>1.http://www.le.com/ptv/vplay/1167023.html</a:t>
            </a:r>
            <a:endParaRPr lang="zh-CN" altLang="en-US">
              <a:latin typeface="Times New Roman" panose="02020603050405020304" pitchFamily="18" charset="0"/>
              <a:ea typeface="宋体" panose="02010600030101010101" pitchFamily="2" charset="-122"/>
            </a:endParaRPr>
          </a:p>
          <a:p>
            <a:pPr>
              <a:lnSpc>
                <a:spcPct val="110000"/>
              </a:lnSpc>
            </a:pPr>
            <a:endParaRPr lang="zh-CN" altLang="en-US">
              <a:latin typeface="Times New Roman" panose="02020603050405020304" pitchFamily="18" charset="0"/>
              <a:ea typeface="宋体" panose="02010600030101010101" pitchFamily="2" charset="-122"/>
            </a:endParaRPr>
          </a:p>
          <a:p>
            <a:pPr>
              <a:lnSpc>
                <a:spcPct val="110000"/>
              </a:lnSpc>
            </a:pPr>
            <a:endParaRPr lang="zh-CN" altLang="en-US" b="1">
              <a:latin typeface="Times New Roman" panose="02020603050405020304" pitchFamily="18" charset="0"/>
              <a:ea typeface="宋体" panose="02010600030101010101" pitchFamily="2" charset="-122"/>
            </a:endParaRPr>
          </a:p>
        </p:txBody>
      </p:sp>
      <p:sp>
        <p:nvSpPr>
          <p:cNvPr id="573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IV More Resources</a:t>
            </a:r>
            <a:endParaRPr lang="en-US" altLang="zh-CN" sz="2800" kern="1200">
              <a:solidFill>
                <a:schemeClr val="tx1"/>
              </a:solidFill>
              <a:latin typeface="+mn-lt"/>
              <a:ea typeface="+mn-ea"/>
              <a:cs typeface="+mn-cs"/>
            </a:endParaRPr>
          </a:p>
        </p:txBody>
      </p:sp>
      <p:sp>
        <p:nvSpPr>
          <p:cNvPr id="57355" name="文本框 8"/>
          <p:cNvSpPr txBox="1"/>
          <p:nvPr/>
        </p:nvSpPr>
        <p:spPr>
          <a:xfrm>
            <a:off x="1714500" y="959803"/>
            <a:ext cx="8037513"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 Enjoy the video.</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pic>
        <p:nvPicPr>
          <p:cNvPr id="2" name="图片 1"/>
          <p:cNvPicPr>
            <a:picLocks noChangeAspect="1"/>
          </p:cNvPicPr>
          <p:nvPr/>
        </p:nvPicPr>
        <p:blipFill>
          <a:blip r:embed="rId1"/>
          <a:stretch>
            <a:fillRect/>
          </a:stretch>
        </p:blipFill>
        <p:spPr>
          <a:xfrm>
            <a:off x="8811260" y="155575"/>
            <a:ext cx="3135630" cy="4810760"/>
          </a:xfrm>
          <a:prstGeom prst="rect">
            <a:avLst/>
          </a:prstGeom>
        </p:spPr>
      </p:pic>
      <p:pic>
        <p:nvPicPr>
          <p:cNvPr id="3" name="图片 2"/>
          <p:cNvPicPr>
            <a:picLocks noChangeAspect="1"/>
          </p:cNvPicPr>
          <p:nvPr/>
        </p:nvPicPr>
        <p:blipFill>
          <a:blip r:embed="rId2"/>
          <a:stretch>
            <a:fillRect/>
          </a:stretch>
        </p:blipFill>
        <p:spPr>
          <a:xfrm>
            <a:off x="431800" y="1640840"/>
            <a:ext cx="7859395" cy="5077460"/>
          </a:xfrm>
          <a:prstGeom prst="rect">
            <a:avLst/>
          </a:prstGeom>
        </p:spPr>
      </p:pic>
    </p:spTree>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IV More Resources</a:t>
            </a:r>
            <a:endParaRPr lang="en-US" altLang="zh-CN" sz="2800" kern="1200">
              <a:solidFill>
                <a:schemeClr val="tx1"/>
              </a:solidFill>
              <a:latin typeface="+mn-lt"/>
              <a:ea typeface="+mn-ea"/>
              <a:cs typeface="+mn-cs"/>
            </a:endParaRPr>
          </a:p>
        </p:txBody>
      </p:sp>
      <p:sp>
        <p:nvSpPr>
          <p:cNvPr id="57356" name="文本框 2"/>
          <p:cNvSpPr txBox="1"/>
          <p:nvPr/>
        </p:nvSpPr>
        <p:spPr>
          <a:xfrm>
            <a:off x="1714500" y="992505"/>
            <a:ext cx="8037513" cy="338138"/>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B. Surf the Internet.</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57357" name="文本框 3"/>
          <p:cNvSpPr txBox="1"/>
          <p:nvPr/>
        </p:nvSpPr>
        <p:spPr>
          <a:xfrm>
            <a:off x="1714500" y="1948815"/>
            <a:ext cx="8959850" cy="3136900"/>
          </a:xfrm>
          <a:prstGeom prst="rect">
            <a:avLst/>
          </a:prstGeom>
          <a:noFill/>
          <a:ln w="9525">
            <a:noFill/>
          </a:ln>
        </p:spPr>
        <p:txBody>
          <a:bodyPr wrap="square" anchor="t">
            <a:spAutoFit/>
          </a:bodyPr>
          <a:p>
            <a:pPr>
              <a:lnSpc>
                <a:spcPct val="110000"/>
              </a:lnSpc>
            </a:pPr>
            <a:r>
              <a:rPr lang="zh-CN" altLang="en-US">
                <a:latin typeface="Times New Roman" panose="02020603050405020304" pitchFamily="18" charset="0"/>
                <a:ea typeface="宋体" panose="02010600030101010101" pitchFamily="2" charset="-122"/>
              </a:rPr>
              <a:t>1. http://www.travelchinaguide.com/</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This website is a Chinese travel agency which offers various services for foreigners who are</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interested in travelling around China.</a:t>
            </a:r>
            <a:endParaRPr lang="zh-CN" altLang="en-US">
              <a:latin typeface="Times New Roman" panose="02020603050405020304" pitchFamily="18" charset="0"/>
              <a:ea typeface="宋体" panose="02010600030101010101" pitchFamily="2" charset="-122"/>
            </a:endParaRPr>
          </a:p>
          <a:p>
            <a:pPr>
              <a:lnSpc>
                <a:spcPct val="110000"/>
              </a:lnSpc>
            </a:pP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2. http://www.theartstory.org/</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This website aims to sort through different kinds of the art and shed light on modern and</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contemporary art.</a:t>
            </a:r>
            <a:endParaRPr lang="zh-CN" altLang="en-US">
              <a:latin typeface="Times New Roman" panose="02020603050405020304" pitchFamily="18" charset="0"/>
              <a:ea typeface="宋体" panose="02010600030101010101" pitchFamily="2" charset="-122"/>
            </a:endParaRPr>
          </a:p>
          <a:p>
            <a:pPr>
              <a:lnSpc>
                <a:spcPct val="110000"/>
              </a:lnSpc>
            </a:pP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3. http://www.artfortheworld.net/</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This website is about the art inspired by various objects in everyday life.</a:t>
            </a:r>
            <a:endParaRPr lang="zh-CN" altLang="en-US">
              <a:latin typeface="Times New Roman" panose="02020603050405020304" pitchFamily="18" charset="0"/>
              <a:ea typeface="宋体" panose="02010600030101010101" pitchFamily="2" charset="-122"/>
            </a:endParaRPr>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8610600" cy="368300"/>
          </a:xfrm>
          <a:prstGeom prst="rect">
            <a:avLst/>
          </a:prstGeom>
          <a:noFill/>
          <a:ln w="9525">
            <a:noFill/>
          </a:ln>
        </p:spPr>
        <p:txBody>
          <a:bodyPr anchor="t">
            <a:spAutoFit/>
          </a:bodyPr>
          <a:p>
            <a:pPr defTabSz="914400"/>
            <a:r>
              <a:rPr lang="en-US" altLang="zh-CN" b="1">
                <a:solidFill>
                  <a:srgbClr val="2AA2BA"/>
                </a:solidFill>
                <a:latin typeface="Arial" panose="020B0604020202020204" pitchFamily="34" charset="0"/>
                <a:ea typeface="宋体" panose="02010600030101010101" pitchFamily="2" charset="-122"/>
              </a:rPr>
              <a:t>A. Match the paintings with their names and descriptions.</a:t>
            </a:r>
            <a:endParaRPr lang="en-US" altLang="zh-CN" b="1">
              <a:solidFill>
                <a:srgbClr val="2AA2BA"/>
              </a:solidFill>
              <a:latin typeface="Arial" panose="020B0604020202020204" pitchFamily="34" charset="0"/>
              <a:ea typeface="宋体" panose="02010600030101010101" pitchFamily="2" charset="-122"/>
            </a:endParaRPr>
          </a:p>
        </p:txBody>
      </p:sp>
      <p:sp>
        <p:nvSpPr>
          <p:cNvPr id="12" name="文本框 11"/>
          <p:cNvSpPr txBox="1"/>
          <p:nvPr/>
        </p:nvSpPr>
        <p:spPr>
          <a:xfrm>
            <a:off x="951865" y="1135380"/>
            <a:ext cx="10519410" cy="5077460"/>
          </a:xfrm>
          <a:prstGeom prst="rect">
            <a:avLst/>
          </a:prstGeom>
          <a:noFill/>
        </p:spPr>
        <p:txBody>
          <a:bodyPr wrap="square" rtlCol="0">
            <a:spAutoFit/>
          </a:bodyPr>
          <a:p>
            <a:r>
              <a:rPr lang="zh-CN" altLang="en-US" b="1"/>
              <a:t>a. Girl with a Pearl Earring</a:t>
            </a:r>
            <a:endParaRPr lang="zh-CN" altLang="en-US" b="1"/>
          </a:p>
          <a:p>
            <a:r>
              <a:rPr lang="zh-CN" altLang="en-US"/>
              <a:t>Considered to be the “Mona Lisa of the North”, this enchanting painting by the Dutch artist, Johannes Vermeer, features exactly what the title infers — A Girl with a Peal Earring. Completed around 1665, this painting can now be found in the Mauritshuis Gallery in the Hague.</a:t>
            </a:r>
            <a:endParaRPr lang="zh-CN" altLang="en-US"/>
          </a:p>
          <a:p>
            <a:r>
              <a:rPr lang="zh-CN" altLang="en-US" b="1"/>
              <a:t>b. The Persistence of Memory</a:t>
            </a:r>
            <a:endParaRPr lang="zh-CN" altLang="en-US" b="1"/>
          </a:p>
          <a:p>
            <a:r>
              <a:rPr lang="zh-CN" altLang="en-US"/>
              <a:t>Painted in 1931 by the Spanish artist, Salvador Dali’s The Persistence of Memory is one</a:t>
            </a:r>
            <a:endParaRPr lang="zh-CN" altLang="en-US"/>
          </a:p>
          <a:p>
            <a:r>
              <a:rPr lang="zh-CN" altLang="en-US"/>
              <a:t>of the most recognizable and individual pieces in art history. Depicting a dismal ( 忧郁的)</a:t>
            </a:r>
            <a:endParaRPr lang="zh-CN" altLang="en-US"/>
          </a:p>
          <a:p>
            <a:r>
              <a:rPr lang="zh-CN" altLang="en-US"/>
              <a:t>shoreline draped with three melting clocks, it is thought that Albert Einstein’s Theory of</a:t>
            </a:r>
            <a:endParaRPr lang="zh-CN" altLang="en-US"/>
          </a:p>
          <a:p>
            <a:r>
              <a:rPr lang="zh-CN" altLang="en-US"/>
              <a:t>Relativity inspired this bizarre ( 奇特的) piece.</a:t>
            </a:r>
            <a:endParaRPr lang="zh-CN" altLang="en-US"/>
          </a:p>
          <a:p>
            <a:r>
              <a:rPr lang="zh-CN" altLang="en-US" b="1"/>
              <a:t>c. Water Lilies</a:t>
            </a:r>
            <a:endParaRPr lang="zh-CN" altLang="en-US"/>
          </a:p>
          <a:p>
            <a:r>
              <a:rPr lang="zh-CN" altLang="en-US"/>
              <a:t>The French painter Claude Monet painted 250 pieces known as Water Lilies between 1840 and 1926. These paintings depict Monet’s flower garden at his home in Giverny, and were the mainfocus of Monet</a:t>
            </a:r>
            <a:r>
              <a:rPr lang="en-US" altLang="zh-CN"/>
              <a:t>'</a:t>
            </a:r>
            <a:r>
              <a:rPr lang="zh-CN" altLang="en-US"/>
              <a:t>s artistic production during the last thirty years of his life.</a:t>
            </a:r>
            <a:endParaRPr lang="zh-CN" altLang="en-US"/>
          </a:p>
          <a:p>
            <a:r>
              <a:rPr lang="zh-CN" altLang="en-US" b="1"/>
              <a:t>d. Starry Night</a:t>
            </a:r>
            <a:endParaRPr lang="zh-CN" altLang="en-US" b="1"/>
          </a:p>
          <a:p>
            <a:r>
              <a:rPr lang="zh-CN" altLang="en-US"/>
              <a:t>Vincent van Gogh painted countless well-known pieces; however, his painting Starry Night is</a:t>
            </a:r>
            <a:endParaRPr lang="zh-CN" altLang="en-US"/>
          </a:p>
          <a:p>
            <a:r>
              <a:rPr lang="zh-CN" altLang="en-US"/>
              <a:t>widely considered to be his masterpiece. Painted in 1889, the piece was done from memory and</a:t>
            </a:r>
            <a:endParaRPr lang="zh-CN" altLang="en-US"/>
          </a:p>
          <a:p>
            <a:r>
              <a:rPr lang="zh-CN" altLang="en-US"/>
              <a:t>whimsically ( 异想天开地) depicts the view from his room at the sanitarium ( 精神病院) he</a:t>
            </a:r>
            <a:endParaRPr lang="zh-CN" altLang="en-US"/>
          </a:p>
          <a:p>
            <a:r>
              <a:rPr lang="zh-CN" altLang="en-US"/>
              <a:t>resided in at the time.</a:t>
            </a:r>
            <a:endParaRPr lang="zh-CN" altLang="en-US"/>
          </a:p>
        </p:txBody>
      </p:sp>
    </p:spTree>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5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5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9" name="矩形 23"/>
          <p:cNvSpPr/>
          <p:nvPr/>
        </p:nvSpPr>
        <p:spPr>
          <a:xfrm>
            <a:off x="7234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60"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61"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62"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3563" name="文本框 37906"/>
          <p:cNvSpPr txBox="1"/>
          <p:nvPr/>
        </p:nvSpPr>
        <p:spPr>
          <a:xfrm>
            <a:off x="1703705" y="909955"/>
            <a:ext cx="10192385" cy="64516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B. Discuss the following questions with your partner. Take notes in the box if</a:t>
            </a:r>
            <a:endParaRPr lang="en-US" altLang="zh-CN" b="1">
              <a:solidFill>
                <a:srgbClr val="2AA2BA"/>
              </a:solidFill>
              <a:latin typeface="Arial" panose="020B0604020202020204" pitchFamily="34" charset="0"/>
              <a:ea typeface="宋体" panose="02010600030101010101" pitchFamily="2" charset="-122"/>
            </a:endParaRPr>
          </a:p>
          <a:p>
            <a:pPr defTabSz="914400"/>
            <a:r>
              <a:rPr lang="en-US" altLang="zh-CN" b="1">
                <a:solidFill>
                  <a:srgbClr val="2AA2BA"/>
                </a:solidFill>
                <a:latin typeface="Arial" panose="020B0604020202020204" pitchFamily="34" charset="0"/>
                <a:ea typeface="宋体" panose="02010600030101010101" pitchFamily="2" charset="-122"/>
              </a:rPr>
              <a:t>necessary.</a:t>
            </a:r>
            <a:endParaRPr lang="en-US" altLang="zh-CN" b="1">
              <a:solidFill>
                <a:srgbClr val="2AA2BA"/>
              </a:solidFill>
              <a:latin typeface="Arial" panose="020B0604020202020204" pitchFamily="34" charset="0"/>
              <a:ea typeface="宋体" panose="02010600030101010101" pitchFamily="2" charset="-122"/>
            </a:endParaRPr>
          </a:p>
        </p:txBody>
      </p:sp>
      <p:sp>
        <p:nvSpPr>
          <p:cNvPr id="2" name="文本框 1"/>
          <p:cNvSpPr txBox="1"/>
          <p:nvPr/>
        </p:nvSpPr>
        <p:spPr>
          <a:xfrm>
            <a:off x="1635760" y="1744980"/>
            <a:ext cx="9170670" cy="1476375"/>
          </a:xfrm>
          <a:prstGeom prst="rect">
            <a:avLst/>
          </a:prstGeom>
          <a:noFill/>
        </p:spPr>
        <p:txBody>
          <a:bodyPr wrap="square" rtlCol="0">
            <a:spAutoFit/>
          </a:bodyPr>
          <a:p>
            <a:r>
              <a:rPr lang="zh-CN" altLang="en-US"/>
              <a:t>1. Have you ever seen these paintings before? If so, tell your partner the details.</a:t>
            </a:r>
            <a:endParaRPr lang="zh-CN" altLang="en-US"/>
          </a:p>
          <a:p>
            <a:endParaRPr lang="zh-CN" altLang="en-US"/>
          </a:p>
          <a:p>
            <a:r>
              <a:rPr lang="zh-CN" altLang="en-US"/>
              <a:t>2. Make some comments on these paintings.</a:t>
            </a:r>
            <a:endParaRPr lang="zh-CN" altLang="en-US"/>
          </a:p>
          <a:p>
            <a:endParaRPr lang="zh-CN" altLang="en-US"/>
          </a:p>
          <a:p>
            <a:r>
              <a:rPr lang="zh-CN" altLang="en-US"/>
              <a:t>3. Which of the above paintings is your favorite? Why?</a:t>
            </a:r>
            <a:endParaRPr lang="zh-CN" altLang="en-US"/>
          </a:p>
        </p:txBody>
      </p:sp>
      <p:sp>
        <p:nvSpPr>
          <p:cNvPr id="3" name="文本框 2"/>
          <p:cNvSpPr txBox="1"/>
          <p:nvPr/>
        </p:nvSpPr>
        <p:spPr>
          <a:xfrm>
            <a:off x="957580" y="3668395"/>
            <a:ext cx="10753090" cy="2030095"/>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a:p>
          <a:p>
            <a:endParaRPr lang="zh-CN" altLang="en-US">
              <a:solidFill>
                <a:srgbClr val="FF0000"/>
              </a:solidFill>
            </a:endParaRPr>
          </a:p>
          <a:p>
            <a:r>
              <a:rPr lang="zh-CN" altLang="en-US">
                <a:solidFill>
                  <a:srgbClr val="FF0000"/>
                </a:solidFill>
              </a:rPr>
              <a:t>1. Answer this question according to your own experience.</a:t>
            </a:r>
            <a:endParaRPr lang="zh-CN" altLang="en-US">
              <a:solidFill>
                <a:srgbClr val="FF0000"/>
              </a:solidFill>
            </a:endParaRPr>
          </a:p>
          <a:p>
            <a:r>
              <a:rPr lang="zh-CN" altLang="en-US">
                <a:solidFill>
                  <a:srgbClr val="FF0000"/>
                </a:solidFill>
              </a:rPr>
              <a:t>2. All of these paintings are well-known all over the world. The reason for their great fame</a:t>
            </a:r>
            <a:endParaRPr lang="zh-CN" altLang="en-US">
              <a:solidFill>
                <a:srgbClr val="FF0000"/>
              </a:solidFill>
            </a:endParaRPr>
          </a:p>
          <a:p>
            <a:r>
              <a:rPr lang="zh-CN" altLang="en-US">
                <a:solidFill>
                  <a:srgbClr val="FF0000"/>
                </a:solidFill>
              </a:rPr>
              <a:t>   is the profound meaning that the paintings expressed and the unique techniques that the</a:t>
            </a:r>
            <a:endParaRPr lang="zh-CN" altLang="en-US">
              <a:solidFill>
                <a:srgbClr val="FF0000"/>
              </a:solidFill>
            </a:endParaRPr>
          </a:p>
          <a:p>
            <a:r>
              <a:rPr lang="zh-CN" altLang="en-US">
                <a:solidFill>
                  <a:srgbClr val="FF0000"/>
                </a:solidFill>
              </a:rPr>
              <a:t>   painters used.</a:t>
            </a:r>
            <a:endParaRPr lang="zh-CN" altLang="en-US">
              <a:solidFill>
                <a:srgbClr val="FF0000"/>
              </a:solidFill>
            </a:endParaRPr>
          </a:p>
          <a:p>
            <a:r>
              <a:rPr lang="zh-CN" altLang="en-US">
                <a:solidFill>
                  <a:srgbClr val="FF0000"/>
                </a:solidFill>
              </a:rPr>
              <a:t>3. Choose your own favorite painting and tell your partner the reason.</a:t>
            </a:r>
            <a:endParaRPr lang="zh-CN" altLang="en-US">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2</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662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2439670"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Tasks</a:t>
            </a:r>
            <a:endPar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One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7655" name="文本框 3"/>
          <p:cNvSpPr txBox="1"/>
          <p:nvPr/>
        </p:nvSpPr>
        <p:spPr>
          <a:xfrm>
            <a:off x="1831975" y="1106805"/>
            <a:ext cx="914908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One and Passage Two. Please compare the life of Vincent Van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Gogh and Michael Jackson, and fill in the following chart.</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pic>
        <p:nvPicPr>
          <p:cNvPr id="2" name="图片 1"/>
          <p:cNvPicPr>
            <a:picLocks noChangeAspect="1"/>
          </p:cNvPicPr>
          <p:nvPr/>
        </p:nvPicPr>
        <p:blipFill>
          <a:blip r:embed="rId1"/>
          <a:stretch>
            <a:fillRect/>
          </a:stretch>
        </p:blipFill>
        <p:spPr>
          <a:xfrm>
            <a:off x="1157605" y="1596390"/>
            <a:ext cx="8823960" cy="5201920"/>
          </a:xfrm>
          <a:prstGeom prst="rect">
            <a:avLst/>
          </a:prstGeom>
        </p:spPr>
      </p:pic>
    </p:spTree>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One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pic>
        <p:nvPicPr>
          <p:cNvPr id="3" name="图片 2"/>
          <p:cNvPicPr>
            <a:picLocks noChangeAspect="1"/>
          </p:cNvPicPr>
          <p:nvPr/>
        </p:nvPicPr>
        <p:blipFill>
          <a:blip r:embed="rId1"/>
          <a:stretch>
            <a:fillRect/>
          </a:stretch>
        </p:blipFill>
        <p:spPr>
          <a:xfrm>
            <a:off x="1477010" y="1221105"/>
            <a:ext cx="7909560" cy="5583555"/>
          </a:xfrm>
          <a:prstGeom prst="rect">
            <a:avLst/>
          </a:prstGeom>
        </p:spPr>
      </p:pic>
    </p:spTree>
  </p:cSld>
  <p:clrMapOvr>
    <a:masterClrMapping/>
  </p:clrMapOvr>
  <p:transition spd="med">
    <p:fade/>
  </p:transition>
  <p:timing>
    <p:tnLst>
      <p:par>
        <p:cTn id="1" dur="indefinite" restart="never" nodeType="tmRoot"/>
      </p:par>
    </p:tnLst>
  </p:timing>
</p:sld>
</file>

<file path=ppt/theme/theme1.xml><?xml version="1.0" encoding="utf-8"?>
<a:theme xmlns:a="http://schemas.openxmlformats.org/drawingml/2006/main" name="Office 主题">
  <a:themeElements>
    <a:clrScheme name="自定义 86">
      <a:dk1>
        <a:srgbClr val="000000"/>
      </a:dk1>
      <a:lt1>
        <a:srgbClr val="FFFFFF"/>
      </a:lt1>
      <a:dk2>
        <a:srgbClr val="000000"/>
      </a:dk2>
      <a:lt2>
        <a:srgbClr val="FFFDFD"/>
      </a:lt2>
      <a:accent1>
        <a:srgbClr val="FAA0AA"/>
      </a:accent1>
      <a:accent2>
        <a:srgbClr val="F5E5E4"/>
      </a:accent2>
      <a:accent3>
        <a:srgbClr val="AACED2"/>
      </a:accent3>
      <a:accent4>
        <a:srgbClr val="009FB8"/>
      </a:accent4>
      <a:accent5>
        <a:srgbClr val="FFBBB3"/>
      </a:accent5>
      <a:accent6>
        <a:srgbClr val="515151"/>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35556</Words>
  <Application>WPS 演示</Application>
  <PresentationFormat>自定义</PresentationFormat>
  <Paragraphs>992</Paragraphs>
  <Slides>46</Slides>
  <Notes>2</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46</vt:i4>
      </vt:variant>
    </vt:vector>
  </HeadingPairs>
  <TitlesOfParts>
    <vt:vector size="60" baseType="lpstr">
      <vt:lpstr>Arial</vt:lpstr>
      <vt:lpstr>宋体</vt:lpstr>
      <vt:lpstr>Wingdings</vt:lpstr>
      <vt:lpstr>微软雅黑</vt:lpstr>
      <vt:lpstr>Segoe UI Light</vt:lpstr>
      <vt:lpstr>Century Gothic</vt:lpstr>
      <vt:lpstr>Century Gothic</vt:lpstr>
      <vt:lpstr>Segoe UI Light</vt:lpstr>
      <vt:lpstr>Calibri</vt:lpstr>
      <vt:lpstr>Times New Roman</vt:lpstr>
      <vt:lpstr>Arial Unicode MS</vt:lpstr>
      <vt:lpstr>Courier New</vt:lpstr>
      <vt:lpstr>华文中宋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Administrator</cp:lastModifiedBy>
  <cp:revision>198</cp:revision>
  <dcterms:created xsi:type="dcterms:W3CDTF">2015-08-18T02:51:00Z</dcterms:created>
  <dcterms:modified xsi:type="dcterms:W3CDTF">2018-07-02T08:05:21Z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